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56" r:id="rId3"/>
    <p:sldId id="257" r:id="rId4"/>
    <p:sldId id="259" r:id="rId5"/>
    <p:sldId id="260" r:id="rId6"/>
    <p:sldId id="267" r:id="rId7"/>
    <p:sldId id="269" r:id="rId8"/>
    <p:sldId id="271" r:id="rId9"/>
    <p:sldId id="272" r:id="rId10"/>
    <p:sldId id="273" r:id="rId11"/>
    <p:sldId id="279" r:id="rId12"/>
    <p:sldId id="280" r:id="rId13"/>
    <p:sldId id="281" r:id="rId14"/>
    <p:sldId id="265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A3A2AF"/>
    <a:srgbClr val="BFBFBF"/>
    <a:srgbClr val="ED5A1F"/>
    <a:srgbClr val="FFFFFF"/>
    <a:srgbClr val="000000"/>
    <a:srgbClr val="3DBDD7"/>
    <a:srgbClr val="BAC9B7"/>
    <a:srgbClr val="CFBE9D"/>
    <a:srgbClr val="F08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1448" y="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C5747-E73A-4DB1-A241-03D3FC60684B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57071-19AF-4F62-893A-F663D4115E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210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57071-19AF-4F62-893A-F663D4115E8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480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AE81-E45F-4067-9931-1535F5C91815}" type="datetimeFigureOut">
              <a:rPr lang="ko-KR" altLang="en-US" smtClean="0"/>
              <a:pPr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1343-7AD1-4817-8935-2EEAD946DB4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AE81-E45F-4067-9931-1535F5C91815}" type="datetimeFigureOut">
              <a:rPr lang="ko-KR" altLang="en-US" smtClean="0"/>
              <a:pPr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1343-7AD1-4817-8935-2EEAD946DB4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AE81-E45F-4067-9931-1535F5C91815}" type="datetimeFigureOut">
              <a:rPr lang="ko-KR" altLang="en-US" smtClean="0"/>
              <a:pPr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1343-7AD1-4817-8935-2EEAD946DB4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711-76EE-4E11-8804-6E13FE0EF22C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6115-104B-43BB-B060-C08730B7E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835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711-76EE-4E11-8804-6E13FE0EF22C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6115-104B-43BB-B060-C08730B7E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243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711-76EE-4E11-8804-6E13FE0EF22C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6115-104B-43BB-B060-C08730B7E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706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711-76EE-4E11-8804-6E13FE0EF22C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6115-104B-43BB-B060-C08730B7E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805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711-76EE-4E11-8804-6E13FE0EF22C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6115-104B-43BB-B060-C08730B7E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133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711-76EE-4E11-8804-6E13FE0EF22C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6115-104B-43BB-B060-C08730B7E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9042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711-76EE-4E11-8804-6E13FE0EF22C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6115-104B-43BB-B060-C08730B7E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5374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711-76EE-4E11-8804-6E13FE0EF22C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6115-104B-43BB-B060-C08730B7E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55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AE81-E45F-4067-9931-1535F5C91815}" type="datetimeFigureOut">
              <a:rPr lang="ko-KR" altLang="en-US" smtClean="0"/>
              <a:pPr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1343-7AD1-4817-8935-2EEAD946DB4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711-76EE-4E11-8804-6E13FE0EF22C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6115-104B-43BB-B060-C08730B7E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9494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711-76EE-4E11-8804-6E13FE0EF22C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6115-104B-43BB-B060-C08730B7E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9785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711-76EE-4E11-8804-6E13FE0EF22C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86115-104B-43BB-B060-C08730B7E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625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AE81-E45F-4067-9931-1535F5C91815}" type="datetimeFigureOut">
              <a:rPr lang="ko-KR" altLang="en-US" smtClean="0"/>
              <a:pPr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1343-7AD1-4817-8935-2EEAD946DB4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AE81-E45F-4067-9931-1535F5C91815}" type="datetimeFigureOut">
              <a:rPr lang="ko-KR" altLang="en-US" smtClean="0"/>
              <a:pPr/>
              <a:t>2018-01-31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1343-7AD1-4817-8935-2EEAD946DB4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AE81-E45F-4067-9931-1535F5C91815}" type="datetimeFigureOut">
              <a:rPr lang="ko-KR" altLang="en-US" smtClean="0"/>
              <a:pPr/>
              <a:t>2018-01-31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1343-7AD1-4817-8935-2EEAD946DB4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AE81-E45F-4067-9931-1535F5C91815}" type="datetimeFigureOut">
              <a:rPr lang="ko-KR" altLang="en-US" smtClean="0"/>
              <a:pPr/>
              <a:t>2018-01-31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1343-7AD1-4817-8935-2EEAD946DB4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AE81-E45F-4067-9931-1535F5C91815}" type="datetimeFigureOut">
              <a:rPr lang="ko-KR" altLang="en-US" smtClean="0"/>
              <a:pPr/>
              <a:t>2018-01-31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1343-7AD1-4817-8935-2EEAD946DB4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AE81-E45F-4067-9931-1535F5C91815}" type="datetimeFigureOut">
              <a:rPr lang="ko-KR" altLang="en-US" smtClean="0"/>
              <a:pPr/>
              <a:t>2018-01-31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1343-7AD1-4817-8935-2EEAD946DB4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AE81-E45F-4067-9931-1535F5C91815}" type="datetimeFigureOut">
              <a:rPr lang="ko-KR" altLang="en-US" smtClean="0"/>
              <a:pPr/>
              <a:t>2018-01-31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1343-7AD1-4817-8935-2EEAD946DB4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AAE81-E45F-4067-9931-1535F5C91815}" type="datetimeFigureOut">
              <a:rPr lang="ko-KR" altLang="en-US" smtClean="0"/>
              <a:pPr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A1343-7AD1-4817-8935-2EEAD946DB4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48711-76EE-4E11-8804-6E13FE0EF22C}" type="datetimeFigureOut">
              <a:rPr lang="ko-KR" altLang="en-US" smtClean="0"/>
              <a:t>2018-01-31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86115-104B-43BB-B060-C08730B7E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99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chiyou.co.kr/" TargetMode="External"/><Relationship Id="rId4" Type="http://schemas.openxmlformats.org/officeDocument/2006/relationships/hyperlink" Target="http://www.editalk.co.kr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0ahUKEwjTseL9n9LOAhWJmpQKHScQAmUQjRwIBw&amp;url=http://www.practiceaptitudetests.com/situational-judgement-tests/&amp;bvm=bv.129759880,d.dGo&amp;psig=AFQjCNE8AceseeG-Ym4Ibyqp_7zspH1MCQ&amp;ust=1471859901970153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gif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572000"/>
            <a:ext cx="3049114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직사각형 33"/>
          <p:cNvSpPr/>
          <p:nvPr/>
        </p:nvSpPr>
        <p:spPr>
          <a:xfrm>
            <a:off x="6094800" y="4572000"/>
            <a:ext cx="3049200" cy="2286000"/>
          </a:xfrm>
          <a:prstGeom prst="rect">
            <a:avLst/>
          </a:prstGeom>
          <a:gradFill>
            <a:gsLst>
              <a:gs pos="0">
                <a:srgbClr val="4693D2"/>
              </a:gs>
              <a:gs pos="100000">
                <a:srgbClr val="47B4EB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094800" y="0"/>
            <a:ext cx="3049200" cy="2286000"/>
          </a:xfrm>
          <a:prstGeom prst="rect">
            <a:avLst/>
          </a:prstGeom>
          <a:gradFill>
            <a:gsLst>
              <a:gs pos="0">
                <a:srgbClr val="D8347E"/>
              </a:gs>
              <a:gs pos="100000">
                <a:srgbClr val="BB297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9086" y="4572000"/>
            <a:ext cx="304567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4886" y="2285992"/>
            <a:ext cx="3049114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36966" y="1"/>
            <a:ext cx="3060166" cy="22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" y="0"/>
            <a:ext cx="3049114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직사각형 21"/>
          <p:cNvSpPr/>
          <p:nvPr/>
        </p:nvSpPr>
        <p:spPr>
          <a:xfrm>
            <a:off x="0" y="2287758"/>
            <a:ext cx="3049200" cy="2286000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049125" y="2286008"/>
            <a:ext cx="3049200" cy="2286000"/>
          </a:xfrm>
          <a:prstGeom prst="rect">
            <a:avLst/>
          </a:prstGeom>
          <a:gradFill>
            <a:gsLst>
              <a:gs pos="0">
                <a:srgbClr val="342872"/>
              </a:gs>
              <a:gs pos="100000">
                <a:srgbClr val="443E96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794996" y="3002138"/>
            <a:ext cx="1608133" cy="558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60000"/>
              </a:lnSpc>
            </a:pPr>
            <a:r>
              <a:rPr lang="en-US" altLang="ko-KR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ngsana New" pitchFamily="18" charset="-34"/>
                <a:ea typeface="THE명품고딕B" pitchFamily="18" charset="-127"/>
                <a:cs typeface="Angsana New" pitchFamily="18" charset="-34"/>
              </a:rPr>
              <a:t>CO</a:t>
            </a:r>
            <a:r>
              <a:rPr lang="en-US" altLang="ko-KR" sz="3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ngsana New" pitchFamily="18" charset="-34"/>
                <a:ea typeface="THE명품고딕B" pitchFamily="18" charset="-127"/>
                <a:cs typeface="Angsana New" pitchFamily="18" charset="-34"/>
              </a:rPr>
              <a:t>DVICE</a:t>
            </a:r>
            <a:endParaRPr lang="en-US" altLang="ko-KR" sz="2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ngsana New" pitchFamily="18" charset="-34"/>
              <a:ea typeface="THE명품고딕B" pitchFamily="18" charset="-127"/>
              <a:cs typeface="Angsana New" pitchFamily="18" charset="-34"/>
            </a:endParaRPr>
          </a:p>
          <a:p>
            <a:pPr algn="ctr">
              <a:lnSpc>
                <a:spcPct val="60000"/>
              </a:lnSpc>
            </a:pPr>
            <a:r>
              <a:rPr lang="en-US" altLang="ko-KR" sz="18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ngsana New" pitchFamily="18" charset="-34"/>
                <a:ea typeface="나눔명조" pitchFamily="18" charset="-127"/>
                <a:cs typeface="Angsana New" pitchFamily="18" charset="-34"/>
              </a:rPr>
              <a:t>Company Introduction</a:t>
            </a:r>
            <a:endParaRPr lang="ko-KR" altLang="en-US" sz="1850" dirty="0">
              <a:solidFill>
                <a:schemeClr val="bg1"/>
              </a:solidFill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331559" y="3648556"/>
            <a:ext cx="535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900" spc="-1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  <a:cs typeface="조선일보명조" pitchFamily="18" charset="-127"/>
              </a:rPr>
              <a:t>2018.01</a:t>
            </a:r>
            <a:endParaRPr lang="en-US" altLang="ko-KR" sz="700" spc="-1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명조" pitchFamily="18" charset="-127"/>
              <a:ea typeface="나눔명조" pitchFamily="18" charset="-127"/>
              <a:cs typeface="조선일보명조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HE명품고딕M" pitchFamily="18" charset="-127"/>
                <a:ea typeface="THE명품고딕M" pitchFamily="18" charset="-127"/>
                <a:cs typeface="조선일보명조" pitchFamily="18" charset="-127"/>
              </a:rPr>
              <a:t>송</a:t>
            </a:r>
            <a:r>
              <a:rPr lang="ko-KR" altLang="en-US" sz="1100" spc="-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HE명품고딕R" pitchFamily="18" charset="-127"/>
                <a:ea typeface="THE명품고딕R" pitchFamily="18" charset="-127"/>
                <a:cs typeface="조선일보명조" pitchFamily="18" charset="-127"/>
              </a:rPr>
              <a:t>인혁</a:t>
            </a:r>
            <a:endParaRPr lang="ko-KR" altLang="en-US" sz="1200" spc="-100" dirty="0">
              <a:latin typeface="THE명품고딕R" pitchFamily="18" charset="-127"/>
              <a:ea typeface="THE명품고딕R" pitchFamily="18" charset="-127"/>
            </a:endParaRPr>
          </a:p>
        </p:txBody>
      </p:sp>
      <p:sp>
        <p:nvSpPr>
          <p:cNvPr id="95" name="직각 삼각형 94"/>
          <p:cNvSpPr/>
          <p:nvPr/>
        </p:nvSpPr>
        <p:spPr>
          <a:xfrm>
            <a:off x="6089616" y="0"/>
            <a:ext cx="3049200" cy="2285992"/>
          </a:xfrm>
          <a:prstGeom prst="rtTriangle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각 삼각형 95"/>
          <p:cNvSpPr/>
          <p:nvPr/>
        </p:nvSpPr>
        <p:spPr>
          <a:xfrm rot="10800000">
            <a:off x="6094800" y="4572008"/>
            <a:ext cx="3049200" cy="2285992"/>
          </a:xfrm>
          <a:prstGeom prst="rtTriangle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8" name="그룹 97"/>
          <p:cNvGrpSpPr/>
          <p:nvPr/>
        </p:nvGrpSpPr>
        <p:grpSpPr>
          <a:xfrm>
            <a:off x="580181" y="3017790"/>
            <a:ext cx="3643338" cy="933199"/>
            <a:chOff x="696930" y="3000372"/>
            <a:chExt cx="3643338" cy="933199"/>
          </a:xfrm>
        </p:grpSpPr>
        <p:sp>
          <p:nvSpPr>
            <p:cNvPr id="86" name="직사각형 85"/>
            <p:cNvSpPr/>
            <p:nvPr/>
          </p:nvSpPr>
          <p:spPr>
            <a:xfrm>
              <a:off x="696930" y="3216452"/>
              <a:ext cx="1871025" cy="7171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  <a:alpha val="22000"/>
                    </a:schemeClr>
                  </a:solidFill>
                  <a:latin typeface="Angsana New" pitchFamily="18" charset="-34"/>
                  <a:ea typeface="THE명품고딕R" pitchFamily="18" charset="-127"/>
                  <a:cs typeface="Angsana New" pitchFamily="18" charset="-34"/>
                </a:rPr>
                <a:t>Multicultural Contents Specialist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  <a:alpha val="22000"/>
                    </a:schemeClr>
                  </a:solidFill>
                  <a:latin typeface="Angsana New" pitchFamily="18" charset="-34"/>
                  <a:ea typeface="THE명품고딕R" pitchFamily="18" charset="-127"/>
                  <a:cs typeface="Angsana New" pitchFamily="18" charset="-34"/>
                </a:rPr>
                <a:t>Productions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  <a:alpha val="22000"/>
                    </a:schemeClr>
                  </a:solidFill>
                  <a:latin typeface="Angsana New" pitchFamily="18" charset="-34"/>
                  <a:ea typeface="THE명품고딕R" pitchFamily="18" charset="-127"/>
                  <a:cs typeface="Angsana New" pitchFamily="18" charset="-34"/>
                </a:rPr>
                <a:t>Educational contents creation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2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  <a:alpha val="22000"/>
                    </a:schemeClr>
                  </a:solidFill>
                  <a:latin typeface="Angsana New" pitchFamily="18" charset="-34"/>
                  <a:ea typeface="THE명품고딕R" pitchFamily="18" charset="-127"/>
                  <a:cs typeface="Angsana New" pitchFamily="18" charset="-34"/>
                </a:rPr>
                <a:t>Smart contents creation</a:t>
              </a: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96930" y="3000372"/>
              <a:ext cx="36433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200" spc="60" dirty="0" smtClean="0">
                  <a:solidFill>
                    <a:schemeClr val="tx1">
                      <a:lumMod val="95000"/>
                      <a:lumOff val="5000"/>
                      <a:alpha val="22000"/>
                    </a:schemeClr>
                  </a:solidFill>
                  <a:latin typeface="Britannic Bold" pitchFamily="34" charset="0"/>
                  <a:ea typeface="THE명품고딕R" pitchFamily="18" charset="-127"/>
                </a:rPr>
                <a:t>Contents </a:t>
              </a:r>
              <a:r>
                <a:rPr lang="en-US" altLang="ko-KR" sz="1400" spc="60" dirty="0" smtClean="0">
                  <a:solidFill>
                    <a:schemeClr val="tx1">
                      <a:lumMod val="95000"/>
                      <a:lumOff val="5000"/>
                      <a:alpha val="22000"/>
                    </a:schemeClr>
                  </a:solidFill>
                  <a:latin typeface="Angsana New" pitchFamily="18" charset="-34"/>
                  <a:ea typeface="THE명품고딕R" pitchFamily="18" charset="-127"/>
                  <a:cs typeface="Angsana New" pitchFamily="18" charset="-34"/>
                </a:rPr>
                <a:t>&amp;</a:t>
              </a:r>
              <a:r>
                <a:rPr lang="en-US" altLang="ko-KR" sz="1200" spc="60" dirty="0" smtClean="0">
                  <a:solidFill>
                    <a:schemeClr val="tx1">
                      <a:lumMod val="95000"/>
                      <a:lumOff val="5000"/>
                      <a:alpha val="22000"/>
                    </a:schemeClr>
                  </a:solidFill>
                  <a:latin typeface="Britannic Bold" pitchFamily="34" charset="0"/>
                  <a:ea typeface="THE명품고딕R" pitchFamily="18" charset="-127"/>
                </a:rPr>
                <a:t> </a:t>
              </a:r>
              <a:r>
                <a:rPr lang="en-US" altLang="ko-KR" sz="1200" spc="60" dirty="0" smtClean="0">
                  <a:solidFill>
                    <a:schemeClr val="tx1">
                      <a:lumMod val="95000"/>
                      <a:lumOff val="5000"/>
                      <a:alpha val="22000"/>
                    </a:schemeClr>
                  </a:solidFill>
                  <a:latin typeface="AR BLANCA" pitchFamily="2" charset="0"/>
                  <a:ea typeface="THE명품고딕R" pitchFamily="18" charset="-127"/>
                </a:rPr>
                <a:t>Advice</a:t>
              </a:r>
              <a:endParaRPr lang="ko-KR" altLang="en-US" sz="1200" spc="60" dirty="0">
                <a:solidFill>
                  <a:schemeClr val="tx1">
                    <a:lumMod val="95000"/>
                    <a:lumOff val="5000"/>
                    <a:alpha val="22000"/>
                  </a:schemeClr>
                </a:solidFill>
                <a:latin typeface="AR BLANCA" pitchFamily="2" charset="0"/>
                <a:ea typeface="THE명품고딕R" pitchFamily="18" charset="-127"/>
              </a:endParaRPr>
            </a:p>
          </p:txBody>
        </p:sp>
      </p:grp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3805232" y="2933696"/>
          <a:ext cx="1581161" cy="6429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1161"/>
              </a:tblGrid>
              <a:tr h="64294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49634" y="110344"/>
            <a:ext cx="50400" cy="61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6590842" y="6491309"/>
            <a:ext cx="2196000" cy="326827"/>
            <a:chOff x="6590842" y="6491309"/>
            <a:chExt cx="2196000" cy="326827"/>
          </a:xfrm>
        </p:grpSpPr>
        <p:grpSp>
          <p:nvGrpSpPr>
            <p:cNvPr id="45" name="그룹 32"/>
            <p:cNvGrpSpPr/>
            <p:nvPr/>
          </p:nvGrpSpPr>
          <p:grpSpPr>
            <a:xfrm>
              <a:off x="6590842" y="6491309"/>
              <a:ext cx="2196000" cy="326827"/>
              <a:chOff x="6500854" y="6491309"/>
              <a:chExt cx="2196000" cy="326827"/>
            </a:xfrm>
          </p:grpSpPr>
          <p:sp>
            <p:nvSpPr>
              <p:cNvPr id="47" name="사다리꼴 46"/>
              <p:cNvSpPr/>
              <p:nvPr/>
            </p:nvSpPr>
            <p:spPr>
              <a:xfrm>
                <a:off x="6500854" y="6491309"/>
                <a:ext cx="2196000" cy="288000"/>
              </a:xfrm>
              <a:prstGeom prst="trapezoid">
                <a:avLst>
                  <a:gd name="adj" fmla="val 718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7287144" y="6510359"/>
                <a:ext cx="122180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ko-KR" sz="16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나눔명조" pitchFamily="18" charset="-127"/>
                    <a:cs typeface="Angsana New" pitchFamily="18" charset="-34"/>
                  </a:rPr>
                  <a:t>Introduction      </a:t>
                </a:r>
                <a:r>
                  <a:rPr lang="en-US" altLang="ko-KR" sz="2000" b="1" i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나눔명조" pitchFamily="18" charset="-127"/>
                    <a:cs typeface="Angsana New" pitchFamily="18" charset="-34"/>
                  </a:rPr>
                  <a:t>09</a:t>
                </a:r>
                <a:endParaRPr lang="ko-KR" altLang="en-US" sz="2000" b="1" i="1" dirty="0">
                  <a:solidFill>
                    <a:schemeClr val="bg1">
                      <a:lumMod val="65000"/>
                    </a:schemeClr>
                  </a:solidFill>
                  <a:latin typeface="Angsana New" pitchFamily="18" charset="-34"/>
                  <a:cs typeface="Angsana New" pitchFamily="18" charset="-34"/>
                </a:endParaRPr>
              </a:p>
            </p:txBody>
          </p:sp>
        </p:grpSp>
        <p:pic>
          <p:nvPicPr>
            <p:cNvPr id="46" name="Picture 16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77066" y="6562747"/>
              <a:ext cx="540000" cy="171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1" name="직사각형 20"/>
          <p:cNvSpPr/>
          <p:nvPr/>
        </p:nvSpPr>
        <p:spPr>
          <a:xfrm>
            <a:off x="509559" y="461942"/>
            <a:ext cx="3643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spc="60" dirty="0" smtClean="0">
                <a:solidFill>
                  <a:srgbClr val="224768">
                    <a:alpha val="80000"/>
                  </a:srgbClr>
                </a:solidFill>
                <a:latin typeface="Britannic Bold" pitchFamily="34" charset="0"/>
                <a:ea typeface="THE명품고딕R" pitchFamily="18" charset="-127"/>
              </a:rPr>
              <a:t>Company </a:t>
            </a:r>
            <a:r>
              <a:rPr lang="en-US" altLang="ko-KR" sz="1600" spc="60" dirty="0" smtClean="0">
                <a:solidFill>
                  <a:srgbClr val="224768">
                    <a:alpha val="80000"/>
                  </a:srgbClr>
                </a:solidFill>
                <a:latin typeface="AR BLANCA" pitchFamily="2" charset="0"/>
                <a:ea typeface="THE명품고딕R" pitchFamily="18" charset="-127"/>
              </a:rPr>
              <a:t>Business Proposal</a:t>
            </a:r>
            <a:endParaRPr lang="ko-KR" altLang="en-US" sz="1600" spc="60" dirty="0">
              <a:solidFill>
                <a:srgbClr val="224768">
                  <a:alpha val="80000"/>
                </a:srgbClr>
              </a:solidFill>
              <a:latin typeface="AR BLANCA" pitchFamily="2" charset="0"/>
              <a:ea typeface="THE명품고딕R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83568" y="2097064"/>
            <a:ext cx="8280920" cy="885046"/>
            <a:chOff x="683568" y="2506358"/>
            <a:chExt cx="8280920" cy="885046"/>
          </a:xfrm>
        </p:grpSpPr>
        <p:sp>
          <p:nvSpPr>
            <p:cNvPr id="15" name="TextBox 14"/>
            <p:cNvSpPr txBox="1"/>
            <p:nvPr/>
          </p:nvSpPr>
          <p:spPr>
            <a:xfrm>
              <a:off x="683568" y="2506358"/>
              <a:ext cx="77768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ko-KR" altLang="en-US" sz="1600" dirty="0" smtClean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홈페이지 개편</a:t>
              </a:r>
              <a:r>
                <a:rPr lang="en-US" altLang="ko-KR" sz="1600" dirty="0" smtClean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 </a:t>
              </a:r>
              <a:r>
                <a:rPr lang="ko-KR" altLang="en-US" sz="1600" dirty="0" smtClean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및 온라인 마케팅 진행</a:t>
              </a:r>
              <a:endParaRPr lang="en-US" altLang="ko-KR" sz="1600" dirty="0">
                <a:latin typeface="THE명품고딕M" panose="02020603020101020101" pitchFamily="18" charset="-127"/>
                <a:ea typeface="THE명품고딕M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7624" y="3006619"/>
              <a:ext cx="7776864" cy="384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5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홈페이지 자체 쇼핑몰 기능 탑재</a:t>
              </a:r>
              <a:endParaRPr lang="en-US" altLang="ko-KR" sz="1500" dirty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83568" y="3265605"/>
            <a:ext cx="8280920" cy="1298883"/>
            <a:chOff x="683568" y="3647680"/>
            <a:chExt cx="8280920" cy="1298883"/>
          </a:xfrm>
        </p:grpSpPr>
        <p:sp>
          <p:nvSpPr>
            <p:cNvPr id="18" name="TextBox 17"/>
            <p:cNvSpPr txBox="1"/>
            <p:nvPr/>
          </p:nvSpPr>
          <p:spPr>
            <a:xfrm>
              <a:off x="683568" y="3647680"/>
              <a:ext cx="77768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ko-KR" altLang="en-US" sz="1600" dirty="0" smtClean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여러 온라인 플랫폼의 교재로 제휴 사업 추진</a:t>
              </a:r>
              <a:endParaRPr lang="en-US" altLang="ko-KR" sz="1600" dirty="0">
                <a:latin typeface="THE명품고딕M" panose="02020603020101020101" pitchFamily="18" charset="-127"/>
                <a:ea typeface="THE명품고딕M" panose="0202060302010102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87624" y="4161733"/>
              <a:ext cx="777686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5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“</a:t>
              </a:r>
              <a:r>
                <a:rPr lang="ko-KR" altLang="en-US" sz="1500" dirty="0" err="1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에디톡</a:t>
              </a:r>
              <a:r>
                <a:rPr lang="en-US" altLang="ko-KR" sz="15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(</a:t>
              </a:r>
              <a:r>
                <a:rPr lang="en-US" altLang="ko-KR" sz="1500" dirty="0" smtClean="0">
                  <a:latin typeface="THE명품고딕R" panose="02020603020101020101" pitchFamily="18" charset="-127"/>
                  <a:ea typeface="THE명품고딕R" panose="02020603020101020101" pitchFamily="18" charset="-127"/>
                  <a:hlinkClick r:id="rId4"/>
                </a:rPr>
                <a:t>www.editalk.co.kr</a:t>
              </a:r>
              <a:r>
                <a:rPr lang="en-US" altLang="ko-KR" sz="15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)” / “</a:t>
              </a:r>
              <a:r>
                <a:rPr lang="ko-KR" altLang="en-US" sz="1500" dirty="0" err="1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차이요우</a:t>
              </a:r>
              <a:r>
                <a:rPr lang="en-US" altLang="ko-KR" sz="15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(</a:t>
              </a:r>
              <a:r>
                <a:rPr lang="en-US" altLang="ko-KR" sz="1500" dirty="0" smtClean="0">
                  <a:latin typeface="THE명품고딕R" panose="02020603020101020101" pitchFamily="18" charset="-127"/>
                  <a:ea typeface="THE명품고딕R" panose="02020603020101020101" pitchFamily="18" charset="-127"/>
                  <a:hlinkClick r:id="rId5"/>
                </a:rPr>
                <a:t>www.chiyou.co.kr</a:t>
              </a:r>
              <a:r>
                <a:rPr lang="en-US" altLang="ko-KR" sz="15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)”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500" dirty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 </a:t>
              </a:r>
              <a:r>
                <a:rPr lang="en-US" altLang="ko-KR" sz="15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    / “</a:t>
              </a:r>
              <a:r>
                <a:rPr lang="ko-KR" altLang="en-US" sz="1500" dirty="0" err="1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아이맘스쿨</a:t>
              </a:r>
              <a:r>
                <a:rPr lang="en-US" altLang="ko-KR" sz="15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(www.imomschool.co.kr)”</a:t>
              </a:r>
              <a:endParaRPr lang="en-US" altLang="ko-KR" sz="1500" dirty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83568" y="4847982"/>
            <a:ext cx="8280920" cy="1272689"/>
            <a:chOff x="683568" y="5081761"/>
            <a:chExt cx="8280920" cy="1272689"/>
          </a:xfrm>
        </p:grpSpPr>
        <p:sp>
          <p:nvSpPr>
            <p:cNvPr id="24" name="TextBox 23"/>
            <p:cNvSpPr txBox="1"/>
            <p:nvPr/>
          </p:nvSpPr>
          <p:spPr>
            <a:xfrm>
              <a:off x="683568" y="5081761"/>
              <a:ext cx="77768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ko-KR" altLang="en-US" sz="1600" dirty="0" smtClean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오프라인 사업 추진 </a:t>
              </a:r>
              <a:r>
                <a:rPr lang="en-US" altLang="ko-KR" sz="1600" dirty="0" smtClean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(</a:t>
              </a:r>
              <a:r>
                <a:rPr lang="ko-KR" altLang="en-US" sz="1600" dirty="0" smtClean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→ 현재 </a:t>
              </a:r>
              <a:r>
                <a:rPr lang="en-US" altLang="ko-KR" sz="1600" dirty="0" smtClean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“</a:t>
              </a:r>
              <a:r>
                <a:rPr lang="ko-KR" altLang="en-US" sz="1600" dirty="0" smtClean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서광기획</a:t>
              </a:r>
              <a:r>
                <a:rPr lang="en-US" altLang="ko-KR" sz="1600" dirty="0" smtClean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”</a:t>
              </a:r>
              <a:r>
                <a:rPr lang="ko-KR" altLang="en-US" sz="1600" dirty="0" smtClean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과 함께 추진 중</a:t>
              </a:r>
              <a:r>
                <a:rPr lang="en-US" altLang="ko-KR" sz="1600" dirty="0" smtClean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)</a:t>
              </a:r>
              <a:endParaRPr lang="en-US" altLang="ko-KR" sz="1600" dirty="0">
                <a:latin typeface="THE명품고딕M" panose="02020603020101020101" pitchFamily="18" charset="-127"/>
                <a:ea typeface="THE명품고딕M" panose="0202060302010102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87624" y="5569620"/>
              <a:ext cx="7776864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5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초등학교 방과 후 학교 교재 채택 추진</a:t>
              </a:r>
              <a:endParaRPr lang="en-US" altLang="ko-KR" sz="1500" dirty="0" smtClean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5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중국어 방문교사 사업 교재로 채택</a:t>
              </a:r>
              <a:endParaRPr lang="en-US" altLang="ko-KR" sz="1500" dirty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701020" y="1264114"/>
            <a:ext cx="5760640" cy="369332"/>
          </a:xfrm>
          <a:prstGeom prst="rect">
            <a:avLst/>
          </a:prstGeom>
          <a:solidFill>
            <a:schemeClr val="accent4">
              <a:lumMod val="50000"/>
              <a:alpha val="65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schemeClr val="bg1">
                      <a:alpha val="6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                     사업 제안 </a:t>
            </a:r>
            <a:r>
              <a:rPr kumimoji="0" lang="en-US" altLang="ko-KR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01.</a:t>
            </a:r>
            <a:r>
              <a:rPr kumimoji="0" lang="en-US" altLang="ko-KR" sz="1600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   </a:t>
            </a:r>
            <a:r>
              <a:rPr kumimoji="0" lang="ko-KR" altLang="en-US" sz="1800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중국어 교재 판매 루트의 강화</a:t>
            </a:r>
            <a:endParaRPr kumimoji="0" lang="ko-KR" altLang="en-US" sz="1800" dirty="0">
              <a:ln w="3175">
                <a:solidFill>
                  <a:prstClr val="white">
                    <a:alpha val="65000"/>
                  </a:prstClr>
                </a:solidFill>
              </a:ln>
              <a:solidFill>
                <a:prstClr val="white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701615" y="1700808"/>
            <a:ext cx="57594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1701615" y="1196752"/>
            <a:ext cx="57594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7505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49634" y="110344"/>
            <a:ext cx="50400" cy="61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6590842" y="6491309"/>
            <a:ext cx="2196000" cy="326827"/>
            <a:chOff x="6590842" y="6491309"/>
            <a:chExt cx="2196000" cy="326827"/>
          </a:xfrm>
        </p:grpSpPr>
        <p:grpSp>
          <p:nvGrpSpPr>
            <p:cNvPr id="45" name="그룹 32"/>
            <p:cNvGrpSpPr/>
            <p:nvPr/>
          </p:nvGrpSpPr>
          <p:grpSpPr>
            <a:xfrm>
              <a:off x="6590842" y="6491309"/>
              <a:ext cx="2196000" cy="326827"/>
              <a:chOff x="6500854" y="6491309"/>
              <a:chExt cx="2196000" cy="326827"/>
            </a:xfrm>
          </p:grpSpPr>
          <p:sp>
            <p:nvSpPr>
              <p:cNvPr id="47" name="사다리꼴 46"/>
              <p:cNvSpPr/>
              <p:nvPr/>
            </p:nvSpPr>
            <p:spPr>
              <a:xfrm>
                <a:off x="6500854" y="6491309"/>
                <a:ext cx="2196000" cy="288000"/>
              </a:xfrm>
              <a:prstGeom prst="trapezoid">
                <a:avLst>
                  <a:gd name="adj" fmla="val 718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7287144" y="6510359"/>
                <a:ext cx="122180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ko-KR" sz="16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나눔명조" pitchFamily="18" charset="-127"/>
                    <a:cs typeface="Angsana New" pitchFamily="18" charset="-34"/>
                  </a:rPr>
                  <a:t>Introduction      </a:t>
                </a:r>
                <a:r>
                  <a:rPr lang="en-US" altLang="ko-KR" sz="2000" b="1" i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나눔명조" pitchFamily="18" charset="-127"/>
                    <a:cs typeface="Angsana New" pitchFamily="18" charset="-34"/>
                  </a:rPr>
                  <a:t>10</a:t>
                </a:r>
                <a:endParaRPr lang="ko-KR" altLang="en-US" sz="2000" b="1" i="1" dirty="0">
                  <a:solidFill>
                    <a:schemeClr val="bg1">
                      <a:lumMod val="65000"/>
                    </a:schemeClr>
                  </a:solidFill>
                  <a:latin typeface="Angsana New" pitchFamily="18" charset="-34"/>
                  <a:cs typeface="Angsana New" pitchFamily="18" charset="-34"/>
                </a:endParaRPr>
              </a:p>
            </p:txBody>
          </p:sp>
        </p:grpSp>
        <p:pic>
          <p:nvPicPr>
            <p:cNvPr id="46" name="Picture 16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77066" y="6562747"/>
              <a:ext cx="540000" cy="171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1" name="직사각형 20"/>
          <p:cNvSpPr/>
          <p:nvPr/>
        </p:nvSpPr>
        <p:spPr>
          <a:xfrm>
            <a:off x="509559" y="461942"/>
            <a:ext cx="3643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spc="60" dirty="0" smtClean="0">
                <a:solidFill>
                  <a:srgbClr val="224768">
                    <a:alpha val="80000"/>
                  </a:srgbClr>
                </a:solidFill>
                <a:latin typeface="Britannic Bold" pitchFamily="34" charset="0"/>
                <a:ea typeface="THE명품고딕R" pitchFamily="18" charset="-127"/>
              </a:rPr>
              <a:t>Company </a:t>
            </a:r>
            <a:r>
              <a:rPr lang="en-US" altLang="ko-KR" sz="1600" spc="60" dirty="0" smtClean="0">
                <a:solidFill>
                  <a:srgbClr val="224768">
                    <a:alpha val="80000"/>
                  </a:srgbClr>
                </a:solidFill>
                <a:latin typeface="AR BLANCA" pitchFamily="2" charset="0"/>
                <a:ea typeface="THE명품고딕R" pitchFamily="18" charset="-127"/>
              </a:rPr>
              <a:t>Business Proposal</a:t>
            </a:r>
            <a:endParaRPr lang="ko-KR" altLang="en-US" sz="1600" spc="60" dirty="0">
              <a:solidFill>
                <a:srgbClr val="224768">
                  <a:alpha val="80000"/>
                </a:srgbClr>
              </a:solidFill>
              <a:latin typeface="AR BLANCA" pitchFamily="2" charset="0"/>
              <a:ea typeface="THE명품고딕R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83568" y="2258127"/>
            <a:ext cx="8280920" cy="938843"/>
            <a:chOff x="683568" y="2506358"/>
            <a:chExt cx="8280920" cy="938843"/>
          </a:xfrm>
        </p:grpSpPr>
        <p:sp>
          <p:nvSpPr>
            <p:cNvPr id="15" name="TextBox 14"/>
            <p:cNvSpPr txBox="1"/>
            <p:nvPr/>
          </p:nvSpPr>
          <p:spPr>
            <a:xfrm>
              <a:off x="683568" y="2506358"/>
              <a:ext cx="77768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ko-KR" altLang="en-US" sz="1600" dirty="0" smtClean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중국어 교재 이외의 중국 측이 제시하는 </a:t>
              </a:r>
              <a:r>
                <a:rPr lang="ko-KR" altLang="en-US" sz="1600" dirty="0" err="1" smtClean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콘텐츠</a:t>
              </a:r>
              <a:r>
                <a:rPr lang="ko-KR" altLang="en-US" sz="1600" dirty="0" smtClean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 추가 판매 가능</a:t>
              </a:r>
              <a:endParaRPr lang="en-US" altLang="ko-KR" sz="1600" dirty="0">
                <a:latin typeface="THE명품고딕M" panose="02020603020101020101" pitchFamily="18" charset="-127"/>
                <a:ea typeface="THE명품고딕M" panose="0202060302010102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87624" y="3006619"/>
              <a:ext cx="7776864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5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유치원</a:t>
              </a:r>
              <a:r>
                <a:rPr lang="en-US" altLang="ko-KR" sz="15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, </a:t>
              </a:r>
              <a:r>
                <a:rPr lang="ko-KR" altLang="en-US" sz="15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초등학교 쪽 판매라인과 다수의 마케팅 업체 제휴 중</a:t>
              </a:r>
              <a:endParaRPr lang="en-US" altLang="ko-KR" sz="1500" dirty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83568" y="3861048"/>
            <a:ext cx="8280920" cy="952635"/>
            <a:chOff x="683568" y="3647680"/>
            <a:chExt cx="8280920" cy="952635"/>
          </a:xfrm>
        </p:grpSpPr>
        <p:sp>
          <p:nvSpPr>
            <p:cNvPr id="18" name="TextBox 17"/>
            <p:cNvSpPr txBox="1"/>
            <p:nvPr/>
          </p:nvSpPr>
          <p:spPr>
            <a:xfrm>
              <a:off x="683568" y="3647680"/>
              <a:ext cx="77768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ko-KR" altLang="en-US" sz="1600" dirty="0" smtClean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한국의 영어</a:t>
              </a:r>
              <a:r>
                <a:rPr lang="en-US" altLang="ko-KR" sz="1600" dirty="0" smtClean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, </a:t>
              </a:r>
              <a:r>
                <a:rPr lang="ko-KR" altLang="en-US" sz="1600" dirty="0" smtClean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수학 등 여러 </a:t>
              </a:r>
              <a:r>
                <a:rPr lang="ko-KR" altLang="en-US" sz="1600" dirty="0" err="1" smtClean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콘텐츠의</a:t>
              </a:r>
              <a:r>
                <a:rPr lang="ko-KR" altLang="en-US" sz="1600" dirty="0" smtClean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 중국 진출에 대한 </a:t>
              </a:r>
              <a:r>
                <a:rPr lang="ko-KR" altLang="en-US" sz="1600" dirty="0" smtClean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협의 가능</a:t>
              </a:r>
              <a:endParaRPr lang="en-US" altLang="ko-KR" sz="1600" dirty="0">
                <a:latin typeface="THE명품고딕M" panose="02020603020101020101" pitchFamily="18" charset="-127"/>
                <a:ea typeface="THE명품고딕M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7624" y="4161733"/>
              <a:ext cx="7776864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sz="15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“</a:t>
              </a:r>
              <a:r>
                <a:rPr lang="ko-KR" altLang="en-US" sz="15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서광기획</a:t>
              </a:r>
              <a:r>
                <a:rPr lang="en-US" altLang="ko-KR" sz="15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”, “</a:t>
              </a:r>
              <a:r>
                <a:rPr lang="ko-KR" altLang="en-US" sz="15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네오스쿨</a:t>
              </a:r>
              <a:r>
                <a:rPr lang="en-US" altLang="ko-KR" sz="15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”</a:t>
              </a:r>
              <a:r>
                <a:rPr lang="ko-KR" altLang="en-US" sz="15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을 비롯한 다수 업체의 우수한 </a:t>
              </a:r>
              <a:r>
                <a:rPr lang="ko-KR" altLang="en-US" sz="1500" dirty="0" err="1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콘텐츠</a:t>
              </a:r>
              <a:r>
                <a:rPr lang="ko-KR" altLang="en-US" sz="1500" dirty="0" smtClean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 확보 중</a:t>
              </a:r>
              <a:endParaRPr lang="en-US" altLang="ko-KR" sz="1500" dirty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701020" y="1264114"/>
            <a:ext cx="5760640" cy="369332"/>
          </a:xfrm>
          <a:prstGeom prst="rect">
            <a:avLst/>
          </a:prstGeom>
          <a:solidFill>
            <a:schemeClr val="accent4">
              <a:lumMod val="50000"/>
              <a:alpha val="65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schemeClr val="bg1">
                      <a:alpha val="6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                     사업 제안 </a:t>
            </a:r>
            <a:r>
              <a:rPr kumimoji="0" lang="en-US" altLang="ko-KR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02.</a:t>
            </a:r>
            <a:r>
              <a:rPr kumimoji="0" lang="en-US" altLang="ko-KR" sz="1600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   </a:t>
            </a:r>
            <a:r>
              <a:rPr kumimoji="0" lang="ko-KR" altLang="en-US" sz="1800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기타 </a:t>
            </a:r>
            <a:r>
              <a:rPr kumimoji="0" lang="ko-KR" altLang="en-US" sz="1800" dirty="0" err="1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콘텐츠</a:t>
            </a:r>
            <a:r>
              <a:rPr kumimoji="0" lang="ko-KR" altLang="en-US" sz="1800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 상호판매 협의 가능</a:t>
            </a:r>
            <a:endParaRPr kumimoji="0" lang="ko-KR" altLang="en-US" sz="1800" dirty="0">
              <a:ln w="3175">
                <a:solidFill>
                  <a:prstClr val="white">
                    <a:alpha val="65000"/>
                  </a:prstClr>
                </a:solidFill>
              </a:ln>
              <a:solidFill>
                <a:prstClr val="white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1701615" y="1700808"/>
            <a:ext cx="57594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>
            <a:off x="1701615" y="1196752"/>
            <a:ext cx="57594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9962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49634" y="110344"/>
            <a:ext cx="50400" cy="61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6590842" y="6491309"/>
            <a:ext cx="2196000" cy="326827"/>
            <a:chOff x="6590842" y="6491309"/>
            <a:chExt cx="2196000" cy="326827"/>
          </a:xfrm>
        </p:grpSpPr>
        <p:grpSp>
          <p:nvGrpSpPr>
            <p:cNvPr id="45" name="그룹 32"/>
            <p:cNvGrpSpPr/>
            <p:nvPr/>
          </p:nvGrpSpPr>
          <p:grpSpPr>
            <a:xfrm>
              <a:off x="6590842" y="6491309"/>
              <a:ext cx="2196000" cy="326827"/>
              <a:chOff x="6500854" y="6491309"/>
              <a:chExt cx="2196000" cy="326827"/>
            </a:xfrm>
          </p:grpSpPr>
          <p:sp>
            <p:nvSpPr>
              <p:cNvPr id="47" name="사다리꼴 46"/>
              <p:cNvSpPr/>
              <p:nvPr/>
            </p:nvSpPr>
            <p:spPr>
              <a:xfrm>
                <a:off x="6500854" y="6491309"/>
                <a:ext cx="2196000" cy="288000"/>
              </a:xfrm>
              <a:prstGeom prst="trapezoid">
                <a:avLst>
                  <a:gd name="adj" fmla="val 718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7287144" y="6510359"/>
                <a:ext cx="122180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ko-KR" sz="16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나눔명조" pitchFamily="18" charset="-127"/>
                    <a:cs typeface="Angsana New" pitchFamily="18" charset="-34"/>
                  </a:rPr>
                  <a:t>Introduction      </a:t>
                </a:r>
                <a:r>
                  <a:rPr lang="en-US" altLang="ko-KR" sz="2000" b="1" i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나눔명조" pitchFamily="18" charset="-127"/>
                    <a:cs typeface="Angsana New" pitchFamily="18" charset="-34"/>
                  </a:rPr>
                  <a:t>11</a:t>
                </a:r>
                <a:endParaRPr lang="ko-KR" altLang="en-US" sz="2000" b="1" i="1" dirty="0">
                  <a:solidFill>
                    <a:schemeClr val="bg1">
                      <a:lumMod val="65000"/>
                    </a:schemeClr>
                  </a:solidFill>
                  <a:latin typeface="Angsana New" pitchFamily="18" charset="-34"/>
                  <a:cs typeface="Angsana New" pitchFamily="18" charset="-34"/>
                </a:endParaRPr>
              </a:p>
            </p:txBody>
          </p:sp>
        </p:grpSp>
        <p:pic>
          <p:nvPicPr>
            <p:cNvPr id="46" name="Picture 16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77066" y="6562747"/>
              <a:ext cx="540000" cy="171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1" name="직사각형 20"/>
          <p:cNvSpPr/>
          <p:nvPr/>
        </p:nvSpPr>
        <p:spPr>
          <a:xfrm>
            <a:off x="509559" y="461942"/>
            <a:ext cx="3643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spc="60" dirty="0" smtClean="0">
                <a:solidFill>
                  <a:srgbClr val="224768">
                    <a:alpha val="80000"/>
                  </a:srgbClr>
                </a:solidFill>
                <a:latin typeface="Britannic Bold" pitchFamily="34" charset="0"/>
                <a:ea typeface="THE명품고딕R" pitchFamily="18" charset="-127"/>
              </a:rPr>
              <a:t>Company </a:t>
            </a:r>
            <a:r>
              <a:rPr lang="en-US" altLang="ko-KR" sz="1600" spc="60" dirty="0" smtClean="0">
                <a:solidFill>
                  <a:srgbClr val="224768">
                    <a:alpha val="80000"/>
                  </a:srgbClr>
                </a:solidFill>
                <a:latin typeface="AR BLANCA" pitchFamily="2" charset="0"/>
                <a:ea typeface="THE명품고딕R" pitchFamily="18" charset="-127"/>
              </a:rPr>
              <a:t>Business Proposal</a:t>
            </a:r>
            <a:endParaRPr lang="ko-KR" altLang="en-US" sz="1600" spc="60" dirty="0">
              <a:solidFill>
                <a:srgbClr val="224768">
                  <a:alpha val="80000"/>
                </a:srgbClr>
              </a:solidFill>
              <a:latin typeface="AR BLANCA" pitchFamily="2" charset="0"/>
              <a:ea typeface="THE명품고딕R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01020" y="1264114"/>
            <a:ext cx="5760640" cy="369332"/>
          </a:xfrm>
          <a:prstGeom prst="rect">
            <a:avLst/>
          </a:prstGeom>
          <a:solidFill>
            <a:schemeClr val="accent4">
              <a:lumMod val="50000"/>
              <a:alpha val="65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schemeClr val="bg1">
                      <a:alpha val="6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                     사업 제안 </a:t>
            </a:r>
            <a:r>
              <a:rPr kumimoji="0" lang="en-US" altLang="ko-KR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03.</a:t>
            </a:r>
            <a:r>
              <a:rPr kumimoji="0" lang="en-US" altLang="ko-KR" sz="1600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   </a:t>
            </a:r>
            <a:r>
              <a:rPr kumimoji="0" lang="ko-KR" altLang="en-US" sz="1800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관련 사업 영역의 확대</a:t>
            </a:r>
            <a:endParaRPr kumimoji="0" lang="ko-KR" altLang="en-US" sz="1800" dirty="0">
              <a:ln w="3175">
                <a:solidFill>
                  <a:prstClr val="white">
                    <a:alpha val="65000"/>
                  </a:prstClr>
                </a:solidFill>
              </a:ln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1701615" y="1700808"/>
            <a:ext cx="57594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>
            <a:off x="1701615" y="1196752"/>
            <a:ext cx="57594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683568" y="2097064"/>
            <a:ext cx="8280920" cy="885046"/>
            <a:chOff x="683568" y="2506358"/>
            <a:chExt cx="8280920" cy="885046"/>
          </a:xfrm>
        </p:grpSpPr>
        <p:sp>
          <p:nvSpPr>
            <p:cNvPr id="28" name="TextBox 27"/>
            <p:cNvSpPr txBox="1"/>
            <p:nvPr/>
          </p:nvSpPr>
          <p:spPr>
            <a:xfrm>
              <a:off x="683568" y="2506358"/>
              <a:ext cx="7776864" cy="404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ko-KR" altLang="en-US" sz="1600" dirty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한국어 교육 사업</a:t>
              </a:r>
              <a:endParaRPr lang="en-US" altLang="ko-KR" sz="1600" dirty="0">
                <a:latin typeface="THE명품고딕M" panose="02020603020101020101" pitchFamily="18" charset="-127"/>
                <a:ea typeface="THE명품고딕M" panose="020206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87624" y="3006619"/>
              <a:ext cx="7776864" cy="384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500" dirty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현재 본사에서 개발 중인 </a:t>
              </a:r>
              <a:r>
                <a:rPr lang="en-US" altLang="ko-KR" sz="1500" dirty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“</a:t>
              </a:r>
              <a:r>
                <a:rPr lang="ko-KR" altLang="en-US" sz="1500" dirty="0" err="1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한챗</a:t>
              </a:r>
              <a:r>
                <a:rPr lang="en-US" altLang="ko-KR" sz="1500" dirty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(</a:t>
              </a:r>
              <a:r>
                <a:rPr lang="en-US" altLang="ko-KR" sz="1500" dirty="0" err="1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HanChat</a:t>
              </a:r>
              <a:r>
                <a:rPr lang="en-US" altLang="ko-KR" sz="1500" dirty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)” </a:t>
              </a:r>
              <a:r>
                <a:rPr lang="ko-KR" altLang="en-US" sz="1500" dirty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등 중국에서의 한국어 교육사업 제휴 희망</a:t>
              </a:r>
              <a:endParaRPr lang="en-US" altLang="ko-KR" sz="1500" dirty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83568" y="4658379"/>
            <a:ext cx="8280920" cy="1218893"/>
            <a:chOff x="683568" y="5081761"/>
            <a:chExt cx="8280920" cy="1218893"/>
          </a:xfrm>
        </p:grpSpPr>
        <p:sp>
          <p:nvSpPr>
            <p:cNvPr id="31" name="TextBox 30"/>
            <p:cNvSpPr txBox="1"/>
            <p:nvPr/>
          </p:nvSpPr>
          <p:spPr>
            <a:xfrm>
              <a:off x="683568" y="5081761"/>
              <a:ext cx="7776864" cy="404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ko-KR" altLang="en-US" sz="1600" dirty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유학생 관리 사업</a:t>
              </a:r>
              <a:endParaRPr lang="en-US" altLang="ko-KR" sz="1600" dirty="0">
                <a:latin typeface="THE명품고딕M" panose="02020603020101020101" pitchFamily="18" charset="-127"/>
                <a:ea typeface="THE명품고딕M" panose="0202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87624" y="5569620"/>
              <a:ext cx="7776864" cy="731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500" dirty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중국으로 유학을 희망하는 우수 학생 모집 가능</a:t>
              </a:r>
              <a:endParaRPr lang="en-US" altLang="ko-KR" sz="1500" dirty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500" dirty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한국으로 유학 오는 학생들의 초기 정착 등 생활관리 대행 가능</a:t>
              </a:r>
              <a:endParaRPr lang="en-US" altLang="ko-KR" sz="1500" dirty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83568" y="3377722"/>
            <a:ext cx="8280920" cy="885046"/>
            <a:chOff x="683568" y="2506358"/>
            <a:chExt cx="8280920" cy="885046"/>
          </a:xfrm>
        </p:grpSpPr>
        <p:sp>
          <p:nvSpPr>
            <p:cNvPr id="34" name="TextBox 33"/>
            <p:cNvSpPr txBox="1"/>
            <p:nvPr/>
          </p:nvSpPr>
          <p:spPr>
            <a:xfrm>
              <a:off x="683568" y="2506358"/>
              <a:ext cx="7776864" cy="404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ko-KR" altLang="en-US" sz="1600" dirty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성인 영어 교육 사업</a:t>
              </a:r>
              <a:endParaRPr lang="en-US" altLang="ko-KR" sz="1600" dirty="0">
                <a:latin typeface="THE명품고딕M" panose="02020603020101020101" pitchFamily="18" charset="-127"/>
                <a:ea typeface="THE명품고딕M" panose="0202060302010102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87624" y="3006619"/>
              <a:ext cx="7776864" cy="384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500" dirty="0" err="1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토익</a:t>
              </a:r>
              <a:r>
                <a:rPr lang="en-US" altLang="ko-KR" sz="1500" dirty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(TOEIC), </a:t>
              </a:r>
              <a:r>
                <a:rPr lang="ko-KR" altLang="en-US" sz="1500" dirty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영어면접 등에 특화 된 온라인 시스템 및 </a:t>
              </a:r>
              <a:r>
                <a:rPr lang="ko-KR" altLang="en-US" sz="1500" dirty="0" err="1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콘텐츠의</a:t>
              </a:r>
              <a:r>
                <a:rPr lang="ko-KR" altLang="en-US" sz="1500" dirty="0">
                  <a:latin typeface="THE명품고딕R" panose="02020603020101020101" pitchFamily="18" charset="-127"/>
                  <a:ea typeface="THE명품고딕R" panose="02020603020101020101" pitchFamily="18" charset="-127"/>
                </a:rPr>
                <a:t> 중국 진출 희망</a:t>
              </a:r>
              <a:endParaRPr lang="en-US" altLang="ko-KR" sz="1500" dirty="0">
                <a:latin typeface="THE명품고딕R" panose="02020603020101020101" pitchFamily="18" charset="-127"/>
                <a:ea typeface="THE명품고딕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6165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572000"/>
            <a:ext cx="3049114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직사각형 33"/>
          <p:cNvSpPr/>
          <p:nvPr/>
        </p:nvSpPr>
        <p:spPr>
          <a:xfrm>
            <a:off x="6094800" y="4572000"/>
            <a:ext cx="3049200" cy="2286000"/>
          </a:xfrm>
          <a:prstGeom prst="rect">
            <a:avLst/>
          </a:prstGeom>
          <a:gradFill>
            <a:gsLst>
              <a:gs pos="0">
                <a:srgbClr val="4693D2"/>
              </a:gs>
              <a:gs pos="100000">
                <a:srgbClr val="47B4EB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094800" y="0"/>
            <a:ext cx="3049200" cy="2286000"/>
          </a:xfrm>
          <a:prstGeom prst="rect">
            <a:avLst/>
          </a:prstGeom>
          <a:gradFill>
            <a:gsLst>
              <a:gs pos="0">
                <a:srgbClr val="D8347E"/>
              </a:gs>
              <a:gs pos="100000">
                <a:srgbClr val="BB2975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9086" y="4572000"/>
            <a:ext cx="304567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4886" y="2285992"/>
            <a:ext cx="3049114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36966" y="1"/>
            <a:ext cx="3060166" cy="22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" y="0"/>
            <a:ext cx="3049114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직사각형 21"/>
          <p:cNvSpPr/>
          <p:nvPr/>
        </p:nvSpPr>
        <p:spPr>
          <a:xfrm>
            <a:off x="0" y="2287758"/>
            <a:ext cx="3049200" cy="2286000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049125" y="2286008"/>
            <a:ext cx="3049200" cy="2286000"/>
          </a:xfrm>
          <a:prstGeom prst="rect">
            <a:avLst/>
          </a:prstGeom>
          <a:gradFill>
            <a:gsLst>
              <a:gs pos="0">
                <a:srgbClr val="342872"/>
              </a:gs>
              <a:gs pos="100000">
                <a:srgbClr val="443E96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24256" y="3178637"/>
            <a:ext cx="1925528" cy="5170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60000"/>
              </a:lnSpc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ngsana New" pitchFamily="18" charset="-34"/>
                <a:ea typeface="THE명품고딕B" pitchFamily="18" charset="-127"/>
                <a:cs typeface="Angsana New" pitchFamily="18" charset="-34"/>
              </a:rPr>
              <a:t>THANK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ngsana New" pitchFamily="18" charset="-34"/>
                <a:ea typeface="THE명품고딕B" pitchFamily="18" charset="-127"/>
                <a:cs typeface="Angsana New" pitchFamily="18" charset="-34"/>
              </a:rPr>
              <a:t>YOU</a:t>
            </a:r>
          </a:p>
          <a:p>
            <a:pPr algn="ctr">
              <a:lnSpc>
                <a:spcPct val="60000"/>
              </a:lnSpc>
            </a:pPr>
            <a:r>
              <a:rPr lang="en-US" altLang="ko-KR" sz="1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ngsana New" pitchFamily="18" charset="-34"/>
                <a:ea typeface="나눔명조" pitchFamily="18" charset="-127"/>
                <a:cs typeface="Angsana New" pitchFamily="18" charset="-34"/>
              </a:rPr>
              <a:t>contents &amp; advice, </a:t>
            </a:r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ngsana New" pitchFamily="18" charset="-34"/>
                <a:ea typeface="나눔명조" pitchFamily="18" charset="-127"/>
                <a:cs typeface="Angsana New" pitchFamily="18" charset="-34"/>
              </a:rPr>
              <a:t>CO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ngsana New" pitchFamily="18" charset="-34"/>
                <a:ea typeface="나눔명조" pitchFamily="18" charset="-127"/>
                <a:cs typeface="Angsana New" pitchFamily="18" charset="-34"/>
              </a:rPr>
              <a:t>DVICE</a:t>
            </a:r>
            <a:endParaRPr lang="ko-KR" altLang="en-US" dirty="0">
              <a:solidFill>
                <a:schemeClr val="bg1"/>
              </a:solidFill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95" name="직각 삼각형 94"/>
          <p:cNvSpPr/>
          <p:nvPr/>
        </p:nvSpPr>
        <p:spPr>
          <a:xfrm>
            <a:off x="6089616" y="0"/>
            <a:ext cx="3049200" cy="2285992"/>
          </a:xfrm>
          <a:prstGeom prst="rtTriangle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각 삼각형 95"/>
          <p:cNvSpPr/>
          <p:nvPr/>
        </p:nvSpPr>
        <p:spPr>
          <a:xfrm rot="10800000">
            <a:off x="6094800" y="4572008"/>
            <a:ext cx="3049200" cy="2285992"/>
          </a:xfrm>
          <a:prstGeom prst="rtTriangle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각 삼각형 18"/>
          <p:cNvSpPr/>
          <p:nvPr/>
        </p:nvSpPr>
        <p:spPr>
          <a:xfrm rot="10800000">
            <a:off x="0" y="2285992"/>
            <a:ext cx="3049200" cy="2285992"/>
          </a:xfrm>
          <a:prstGeom prst="rtTriangle">
            <a:avLst/>
          </a:prstGeom>
          <a:solidFill>
            <a:schemeClr val="tx1">
              <a:lumMod val="95000"/>
              <a:lumOff val="5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각 삼각형 10"/>
          <p:cNvSpPr/>
          <p:nvPr/>
        </p:nvSpPr>
        <p:spPr>
          <a:xfrm rot="10800000">
            <a:off x="8429652" y="99306"/>
            <a:ext cx="616815" cy="61681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385733" y="2093394"/>
            <a:ext cx="2053000" cy="4200891"/>
            <a:chOff x="428596" y="1876414"/>
            <a:chExt cx="2053000" cy="4200891"/>
          </a:xfrm>
        </p:grpSpPr>
        <p:sp>
          <p:nvSpPr>
            <p:cNvPr id="13" name="직사각형 12"/>
            <p:cNvSpPr/>
            <p:nvPr/>
          </p:nvSpPr>
          <p:spPr>
            <a:xfrm>
              <a:off x="428596" y="3378105"/>
              <a:ext cx="2016000" cy="2699200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txBody>
            <a:bodyPr wrap="square">
              <a:spAutoFit/>
            </a:bodyPr>
            <a:lstStyle/>
            <a:p>
              <a:pPr algn="just">
                <a:lnSpc>
                  <a:spcPct val="110000"/>
                </a:lnSpc>
              </a:pPr>
              <a:r>
                <a:rPr lang="ko-KR" altLang="en-US" sz="1000" b="1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E8144"/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코드바이스</a:t>
              </a:r>
              <a:r>
                <a:rPr lang="ko-KR" altLang="en-US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는 ㈜사이드아이</a:t>
              </a:r>
              <a:r>
                <a:rPr lang="en-US" altLang="ko-KR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(2009.03 ~2012.12)</a:t>
              </a:r>
              <a:r>
                <a:rPr lang="ko-KR" altLang="en-US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를 전신으로 하는 콘텐츠 제작업체로서 방송영상</a:t>
              </a:r>
              <a:r>
                <a:rPr lang="en-US" altLang="ko-KR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, </a:t>
              </a:r>
              <a:r>
                <a:rPr lang="ko-KR" altLang="en-US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다큐멘터리</a:t>
              </a:r>
              <a:r>
                <a:rPr lang="en-US" altLang="ko-KR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, </a:t>
              </a:r>
              <a:r>
                <a:rPr lang="ko-KR" altLang="en-US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홍보영상</a:t>
              </a:r>
              <a:r>
                <a:rPr lang="en-US" altLang="ko-KR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, </a:t>
              </a:r>
              <a:r>
                <a:rPr lang="ko-KR" altLang="en-US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영상</a:t>
              </a:r>
              <a:r>
                <a:rPr lang="en-US" altLang="ko-KR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PPT, </a:t>
              </a:r>
              <a:r>
                <a:rPr lang="ko-KR" altLang="en-US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인터넷강의 등 </a:t>
              </a:r>
              <a:r>
                <a:rPr lang="ko-KR" altLang="en-US" sz="1000" b="1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다양한 콘텐츠 제작의 노하우</a:t>
              </a:r>
              <a:r>
                <a:rPr lang="ko-KR" altLang="en-US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와 </a:t>
              </a:r>
              <a:r>
                <a:rPr lang="ko-KR" altLang="en-US" sz="1000" b="1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최적화된 기획팀</a:t>
              </a:r>
              <a:r>
                <a:rPr lang="ko-KR" altLang="en-US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들을 보유하고 있습니다</a:t>
              </a:r>
              <a:r>
                <a:rPr lang="en-US" altLang="ko-KR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.</a:t>
              </a:r>
            </a:p>
            <a:p>
              <a:pPr algn="just">
                <a:lnSpc>
                  <a:spcPct val="110000"/>
                </a:lnSpc>
              </a:pPr>
              <a:endParaRPr lang="en-US" altLang="ko-KR" sz="4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  <a:cs typeface="조선일보명조" pitchFamily="18" charset="-127"/>
              </a:endParaRPr>
            </a:p>
            <a:p>
              <a:pPr algn="just">
                <a:lnSpc>
                  <a:spcPct val="110000"/>
                </a:lnSpc>
              </a:pPr>
              <a:r>
                <a:rPr lang="ko-KR" altLang="en-US" sz="1000" b="1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다문화 교육훈련 전문기업 </a:t>
              </a:r>
              <a:r>
                <a:rPr lang="ko-KR" altLang="en-US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EB6C25"/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코드바이스</a:t>
              </a:r>
              <a:r>
                <a:rPr lang="ko-KR" altLang="en-US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는 다문화 인력 풀 및 각종 데이터를 수집하여 관련 콘텐츠를 담을 수 있는 새로운 플랫폼을 개발하고 있고</a:t>
              </a:r>
              <a:r>
                <a:rPr lang="en-US" altLang="ko-KR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, </a:t>
              </a:r>
              <a:r>
                <a:rPr lang="ko-KR" altLang="en-US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첫 플랫폼인 </a:t>
              </a:r>
              <a:r>
                <a:rPr lang="en-US" altLang="ko-KR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“</a:t>
              </a:r>
              <a:r>
                <a:rPr lang="ko-KR" altLang="en-US" sz="1000" spc="-8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에디톡</a:t>
              </a:r>
              <a:r>
                <a:rPr lang="en-US" altLang="ko-KR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”</a:t>
              </a:r>
              <a:r>
                <a:rPr lang="ko-KR" altLang="en-US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을 출시하였습니다</a:t>
              </a:r>
              <a:r>
                <a:rPr lang="en-US" altLang="ko-KR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.</a:t>
              </a:r>
            </a:p>
            <a:p>
              <a:pPr algn="just">
                <a:lnSpc>
                  <a:spcPct val="110000"/>
                </a:lnSpc>
              </a:pPr>
              <a:endParaRPr lang="en-US" altLang="ko-KR" sz="1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명조" pitchFamily="18" charset="-127"/>
                <a:ea typeface="나눔명조" pitchFamily="18" charset="-127"/>
                <a:cs typeface="조선일보명조" pitchFamily="18" charset="-127"/>
              </a:endParaRPr>
            </a:p>
            <a:p>
              <a:pPr algn="just">
                <a:lnSpc>
                  <a:spcPct val="110000"/>
                </a:lnSpc>
              </a:pPr>
              <a:r>
                <a:rPr lang="ko-KR" altLang="en-US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이후 서비스를 위하여 전문 개발팀을 갖추었고</a:t>
              </a:r>
              <a:r>
                <a:rPr lang="en-US" altLang="ko-KR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, </a:t>
              </a:r>
              <a:r>
                <a:rPr lang="ko-KR" altLang="en-US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현재에는 각종 스마트 솔루션을 기획 </a:t>
              </a:r>
              <a:r>
                <a:rPr lang="en-US" altLang="ko-KR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조선일보명조" pitchFamily="18" charset="-127"/>
                </a:rPr>
                <a:t>· </a:t>
              </a:r>
              <a:r>
                <a:rPr lang="ko-KR" altLang="en-US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제작하고 있습니다</a:t>
              </a:r>
              <a:r>
                <a:rPr lang="en-US" altLang="ko-KR" sz="1000" spc="-8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명조" pitchFamily="18" charset="-127"/>
                  <a:ea typeface="나눔명조" pitchFamily="18" charset="-127"/>
                  <a:cs typeface="조선일보명조" pitchFamily="18" charset="-127"/>
                </a:rPr>
                <a:t>.</a:t>
              </a:r>
              <a:endParaRPr lang="ko-KR" altLang="en-US" sz="1000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428596" y="1876414"/>
              <a:ext cx="2053000" cy="458587"/>
              <a:chOff x="500034" y="1074793"/>
              <a:chExt cx="2053000" cy="458587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500034" y="1074793"/>
                <a:ext cx="712054" cy="458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28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THE명품고딕R" pitchFamily="18" charset="-127"/>
                    <a:cs typeface="Angsana New" pitchFamily="18" charset="-34"/>
                  </a:rPr>
                  <a:t>about</a:t>
                </a:r>
                <a:endParaRPr lang="en-US" altLang="ko-KR" sz="2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DBDD7"/>
                  </a:solidFill>
                  <a:latin typeface="AvantGarde Bk BT" pitchFamily="34" charset="0"/>
                  <a:ea typeface="THE명품고딕R" pitchFamily="18" charset="-127"/>
                  <a:cs typeface="Angsana New" pitchFamily="18" charset="-34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071538" y="1102851"/>
                <a:ext cx="1481496" cy="3877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z="24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DBDD7"/>
                    </a:solidFill>
                    <a:latin typeface="AvantGarde Bk BT" pitchFamily="34" charset="0"/>
                    <a:ea typeface="THE명품고딕R" pitchFamily="18" charset="-127"/>
                    <a:cs typeface="Angsana New" pitchFamily="18" charset="-34"/>
                  </a:rPr>
                  <a:t>CO</a:t>
                </a:r>
                <a:r>
                  <a:rPr lang="en-US" altLang="ko-KR" sz="24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DBDD7"/>
                    </a:solidFill>
                    <a:latin typeface="AvantGarde Bk BT" pitchFamily="34" charset="0"/>
                    <a:ea typeface="THE명품고딕R" pitchFamily="18" charset="-127"/>
                    <a:cs typeface="Angsana New" pitchFamily="18" charset="-34"/>
                  </a:rPr>
                  <a:t>DVICE</a:t>
                </a:r>
                <a:endParaRPr lang="en-US" altLang="ko-KR" sz="20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DBDD7"/>
                  </a:solidFill>
                  <a:latin typeface="AvantGarde Bk BT" pitchFamily="34" charset="0"/>
                  <a:ea typeface="THE명품고딕R" pitchFamily="18" charset="-127"/>
                  <a:cs typeface="Angsana New" pitchFamily="18" charset="-34"/>
                </a:endParaRPr>
              </a:p>
            </p:txBody>
          </p:sp>
        </p:grpSp>
        <p:sp>
          <p:nvSpPr>
            <p:cNvPr id="25" name="직사각형 24"/>
            <p:cNvSpPr/>
            <p:nvPr/>
          </p:nvSpPr>
          <p:spPr>
            <a:xfrm>
              <a:off x="433358" y="2295517"/>
              <a:ext cx="1967205" cy="803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altLang="ko-KR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ngsana New" pitchFamily="18" charset="-34"/>
                  <a:ea typeface="THE명품고딕R" pitchFamily="18" charset="-127"/>
                  <a:cs typeface="Angsana New" pitchFamily="18" charset="-34"/>
                </a:rPr>
                <a:t>Contents and Advice</a:t>
              </a:r>
              <a:endParaRPr lang="en-US" altLang="ko-KR" sz="7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ngsana New" pitchFamily="18" charset="-34"/>
                <a:ea typeface="THE명품고딕R" pitchFamily="18" charset="-127"/>
                <a:cs typeface="Angsana New" pitchFamily="18" charset="-34"/>
              </a:endParaRPr>
            </a:p>
            <a:p>
              <a:pPr>
                <a:lnSpc>
                  <a:spcPct val="70000"/>
                </a:lnSpc>
              </a:pPr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ngsana New" pitchFamily="18" charset="-34"/>
                  <a:ea typeface="THE명품고딕R" pitchFamily="18" charset="-127"/>
                  <a:cs typeface="Angsana New" pitchFamily="18" charset="-34"/>
                </a:rPr>
                <a:t>Know-how of contents creation</a:t>
              </a:r>
            </a:p>
            <a:p>
              <a:pPr>
                <a:lnSpc>
                  <a:spcPct val="70000"/>
                </a:lnSpc>
              </a:pPr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ngsana New" pitchFamily="18" charset="-34"/>
                  <a:ea typeface="THE명품고딕R" pitchFamily="18" charset="-127"/>
                  <a:cs typeface="Angsana New" pitchFamily="18" charset="-34"/>
                </a:rPr>
                <a:t>Best crew</a:t>
              </a:r>
            </a:p>
            <a:p>
              <a:pPr>
                <a:lnSpc>
                  <a:spcPct val="70000"/>
                </a:lnSpc>
              </a:pPr>
              <a:r>
                <a:rPr lang="en-US" altLang="ko-KR" sz="16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Angsana New" pitchFamily="18" charset="-34"/>
                  <a:ea typeface="THE명품고딕R" pitchFamily="18" charset="-127"/>
                  <a:cs typeface="Angsana New" pitchFamily="18" charset="-34"/>
                </a:rPr>
                <a:t>Multicultural Contents Specialist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49634" y="110344"/>
            <a:ext cx="3703263" cy="690152"/>
            <a:chOff x="521072" y="110344"/>
            <a:chExt cx="3703263" cy="690152"/>
          </a:xfrm>
        </p:grpSpPr>
        <p:sp>
          <p:nvSpPr>
            <p:cNvPr id="17" name="직사각형 16"/>
            <p:cNvSpPr/>
            <p:nvPr/>
          </p:nvSpPr>
          <p:spPr>
            <a:xfrm>
              <a:off x="580997" y="461942"/>
              <a:ext cx="364333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spc="60" dirty="0" smtClean="0">
                  <a:solidFill>
                    <a:srgbClr val="224768">
                      <a:alpha val="80000"/>
                    </a:srgbClr>
                  </a:solidFill>
                  <a:latin typeface="Britannic Bold" pitchFamily="34" charset="0"/>
                  <a:ea typeface="THE명품고딕R" pitchFamily="18" charset="-127"/>
                </a:rPr>
                <a:t>Company </a:t>
              </a:r>
              <a:r>
                <a:rPr lang="en-US" altLang="ko-KR" sz="1600" spc="60" dirty="0" smtClean="0">
                  <a:solidFill>
                    <a:srgbClr val="224768">
                      <a:alpha val="80000"/>
                    </a:srgbClr>
                  </a:solidFill>
                  <a:latin typeface="AR BLANCA" pitchFamily="2" charset="0"/>
                  <a:ea typeface="THE명품고딕R" pitchFamily="18" charset="-127"/>
                </a:rPr>
                <a:t>Overview</a:t>
              </a:r>
              <a:endParaRPr lang="ko-KR" altLang="en-US" sz="1600" spc="60" dirty="0">
                <a:solidFill>
                  <a:srgbClr val="224768">
                    <a:alpha val="80000"/>
                  </a:srgbClr>
                </a:solidFill>
                <a:latin typeface="AR BLANCA" pitchFamily="2" charset="0"/>
                <a:ea typeface="THE명품고딕R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21072" y="110344"/>
              <a:ext cx="50400" cy="61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6590842" y="6491309"/>
            <a:ext cx="2196000" cy="296049"/>
            <a:chOff x="6590842" y="6491309"/>
            <a:chExt cx="2196000" cy="296049"/>
          </a:xfrm>
        </p:grpSpPr>
        <p:grpSp>
          <p:nvGrpSpPr>
            <p:cNvPr id="33" name="그룹 32"/>
            <p:cNvGrpSpPr/>
            <p:nvPr/>
          </p:nvGrpSpPr>
          <p:grpSpPr>
            <a:xfrm>
              <a:off x="6590842" y="6491309"/>
              <a:ext cx="2196000" cy="296049"/>
              <a:chOff x="6500854" y="6491309"/>
              <a:chExt cx="2196000" cy="296049"/>
            </a:xfrm>
          </p:grpSpPr>
          <p:sp>
            <p:nvSpPr>
              <p:cNvPr id="12" name="사다리꼴 11"/>
              <p:cNvSpPr/>
              <p:nvPr/>
            </p:nvSpPr>
            <p:spPr>
              <a:xfrm>
                <a:off x="6500854" y="6491309"/>
                <a:ext cx="2196000" cy="288000"/>
              </a:xfrm>
              <a:prstGeom prst="trapezoid">
                <a:avLst>
                  <a:gd name="adj" fmla="val 718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7287144" y="6510359"/>
                <a:ext cx="12218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ko-KR" sz="16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나눔명조" pitchFamily="18" charset="-127"/>
                    <a:cs typeface="Angsana New" pitchFamily="18" charset="-34"/>
                  </a:rPr>
                  <a:t>Introduction      </a:t>
                </a:r>
                <a:r>
                  <a:rPr lang="en-US" altLang="ko-KR" sz="2000" b="1" i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나눔명조" pitchFamily="18" charset="-127"/>
                    <a:cs typeface="Angsana New" pitchFamily="18" charset="-34"/>
                  </a:rPr>
                  <a:t>01</a:t>
                </a:r>
                <a:endParaRPr lang="ko-KR" altLang="en-US" sz="2000" b="1" i="1" dirty="0">
                  <a:solidFill>
                    <a:schemeClr val="bg1">
                      <a:lumMod val="65000"/>
                    </a:schemeClr>
                  </a:solidFill>
                  <a:latin typeface="Angsana New" pitchFamily="18" charset="-34"/>
                  <a:cs typeface="Angsana New" pitchFamily="18" charset="-34"/>
                </a:endParaRPr>
              </a:p>
            </p:txBody>
          </p:sp>
        </p:grpSp>
        <p:pic>
          <p:nvPicPr>
            <p:cNvPr id="35" name="Picture 16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77066" y="6562747"/>
              <a:ext cx="540000" cy="171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각 삼각형 10"/>
          <p:cNvSpPr/>
          <p:nvPr/>
        </p:nvSpPr>
        <p:spPr>
          <a:xfrm rot="10800000">
            <a:off x="8429652" y="99306"/>
            <a:ext cx="616815" cy="61681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23"/>
          <p:cNvGrpSpPr/>
          <p:nvPr/>
        </p:nvGrpSpPr>
        <p:grpSpPr>
          <a:xfrm>
            <a:off x="385733" y="2093394"/>
            <a:ext cx="2053000" cy="458587"/>
            <a:chOff x="500034" y="1074793"/>
            <a:chExt cx="2053000" cy="458587"/>
          </a:xfrm>
        </p:grpSpPr>
        <p:sp>
          <p:nvSpPr>
            <p:cNvPr id="15" name="직사각형 14"/>
            <p:cNvSpPr/>
            <p:nvPr/>
          </p:nvSpPr>
          <p:spPr>
            <a:xfrm>
              <a:off x="500034" y="1074793"/>
              <a:ext cx="712054" cy="4585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28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ngsana New" pitchFamily="18" charset="-34"/>
                  <a:ea typeface="THE명품고딕R" pitchFamily="18" charset="-127"/>
                  <a:cs typeface="Angsana New" pitchFamily="18" charset="-34"/>
                </a:rPr>
                <a:t>about</a:t>
              </a:r>
              <a:endPara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DBDD7"/>
                </a:solidFill>
                <a:latin typeface="AvantGarde Bk BT" pitchFamily="34" charset="0"/>
                <a:ea typeface="THE명품고딕R" pitchFamily="18" charset="-127"/>
                <a:cs typeface="Angsana New" pitchFamily="18" charset="-34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071538" y="1102851"/>
              <a:ext cx="1481496" cy="3877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24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DBDD7"/>
                  </a:solidFill>
                  <a:latin typeface="AvantGarde Bk BT" pitchFamily="34" charset="0"/>
                  <a:ea typeface="THE명품고딕R" pitchFamily="18" charset="-127"/>
                  <a:cs typeface="Angsana New" pitchFamily="18" charset="-34"/>
                </a:rPr>
                <a:t>CO</a:t>
              </a:r>
              <a:r>
                <a:rPr lang="en-US" altLang="ko-KR" sz="2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DBDD7"/>
                  </a:solidFill>
                  <a:latin typeface="AvantGarde Bk BT" pitchFamily="34" charset="0"/>
                  <a:ea typeface="THE명품고딕R" pitchFamily="18" charset="-127"/>
                  <a:cs typeface="Angsana New" pitchFamily="18" charset="-34"/>
                </a:rPr>
                <a:t>DVICE</a:t>
              </a:r>
              <a:endPara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DBDD7"/>
                </a:solidFill>
                <a:latin typeface="AvantGarde Bk BT" pitchFamily="34" charset="0"/>
                <a:ea typeface="THE명품고딕R" pitchFamily="18" charset="-127"/>
                <a:cs typeface="Angsana New" pitchFamily="18" charset="-34"/>
              </a:endParaRPr>
            </a:p>
          </p:txBody>
        </p:sp>
      </p:grpSp>
      <p:grpSp>
        <p:nvGrpSpPr>
          <p:cNvPr id="3" name="그룹 30"/>
          <p:cNvGrpSpPr/>
          <p:nvPr/>
        </p:nvGrpSpPr>
        <p:grpSpPr>
          <a:xfrm>
            <a:off x="449634" y="110344"/>
            <a:ext cx="3703263" cy="690152"/>
            <a:chOff x="521072" y="110344"/>
            <a:chExt cx="3703263" cy="690152"/>
          </a:xfrm>
        </p:grpSpPr>
        <p:sp>
          <p:nvSpPr>
            <p:cNvPr id="17" name="직사각형 16"/>
            <p:cNvSpPr/>
            <p:nvPr/>
          </p:nvSpPr>
          <p:spPr>
            <a:xfrm>
              <a:off x="580997" y="461942"/>
              <a:ext cx="364333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600" spc="60" dirty="0" smtClean="0">
                  <a:solidFill>
                    <a:srgbClr val="224768">
                      <a:alpha val="80000"/>
                    </a:srgbClr>
                  </a:solidFill>
                  <a:latin typeface="Britannic Bold" pitchFamily="34" charset="0"/>
                  <a:ea typeface="THE명품고딕R" pitchFamily="18" charset="-127"/>
                </a:rPr>
                <a:t>Company </a:t>
              </a:r>
              <a:r>
                <a:rPr lang="en-US" altLang="ko-KR" sz="1600" spc="60" dirty="0" smtClean="0">
                  <a:solidFill>
                    <a:srgbClr val="224768">
                      <a:alpha val="80000"/>
                    </a:srgbClr>
                  </a:solidFill>
                  <a:latin typeface="AR BLANCA" pitchFamily="2" charset="0"/>
                  <a:ea typeface="THE명품고딕R" pitchFamily="18" charset="-127"/>
                </a:rPr>
                <a:t>Information</a:t>
              </a:r>
              <a:endParaRPr lang="ko-KR" altLang="en-US" sz="1600" spc="60" dirty="0">
                <a:solidFill>
                  <a:srgbClr val="224768">
                    <a:alpha val="80000"/>
                  </a:srgbClr>
                </a:solidFill>
                <a:latin typeface="AR BLANCA" pitchFamily="2" charset="0"/>
                <a:ea typeface="THE명품고딕R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21072" y="110344"/>
              <a:ext cx="50400" cy="61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250524"/>
              </p:ext>
            </p:extLst>
          </p:nvPr>
        </p:nvGraphicFramePr>
        <p:xfrm>
          <a:off x="430526" y="2710346"/>
          <a:ext cx="3259138" cy="19662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770"/>
                <a:gridCol w="2686368"/>
              </a:tblGrid>
              <a:tr h="378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HE명품고딕M" pitchFamily="18" charset="-127"/>
                          <a:ea typeface="THE명품고딕M" pitchFamily="18" charset="-127"/>
                          <a:cs typeface="조선일보명조" pitchFamily="18" charset="-127"/>
                        </a:rPr>
                        <a:t>회사명</a:t>
                      </a:r>
                      <a:endParaRPr lang="ko-KR" alt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HE명품고딕M" pitchFamily="18" charset="-127"/>
                        <a:ea typeface="THE명품고딕M" pitchFamily="18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명품고딕R" pitchFamily="18" charset="-127"/>
                          <a:ea typeface="THE명품고딕R" pitchFamily="18" charset="-127"/>
                          <a:cs typeface="조선일보명조" pitchFamily="18" charset="-127"/>
                        </a:rPr>
                        <a:t>주식회사  코드바이스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HE명품고딕R" pitchFamily="18" charset="-127"/>
                        <a:ea typeface="THE명품고딕R" pitchFamily="18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>
                        <a:alpha val="30196"/>
                      </a:srgbClr>
                    </a:solidFill>
                  </a:tcPr>
                </a:tc>
              </a:tr>
              <a:tr h="378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HE명품고딕M" pitchFamily="18" charset="-127"/>
                          <a:ea typeface="THE명품고딕M" pitchFamily="18" charset="-127"/>
                          <a:cs typeface="조선일보명조" pitchFamily="18" charset="-127"/>
                        </a:rPr>
                        <a:t>설립일</a:t>
                      </a:r>
                      <a:endParaRPr lang="ko-KR" alt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HE명품고딕M" pitchFamily="18" charset="-127"/>
                        <a:ea typeface="THE명품고딕M" pitchFamily="18" charset="-127"/>
                      </a:endParaRPr>
                    </a:p>
                  </a:txBody>
                  <a:tcPr anchor="ctr">
                    <a:solidFill>
                      <a:srgbClr val="FFFFFF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명품고딕R" pitchFamily="18" charset="-127"/>
                          <a:ea typeface="THE명품고딕R" pitchFamily="18" charset="-127"/>
                          <a:cs typeface="조선일보명조" pitchFamily="18" charset="-127"/>
                        </a:rPr>
                        <a:t>2014</a:t>
                      </a:r>
                      <a:r>
                        <a:rPr lang="ko-KR" altLang="en-US" sz="105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명품고딕R" pitchFamily="18" charset="-127"/>
                          <a:ea typeface="THE명품고딕R" pitchFamily="18" charset="-127"/>
                          <a:cs typeface="조선일보명조" pitchFamily="18" charset="-127"/>
                        </a:rPr>
                        <a:t>년 </a:t>
                      </a:r>
                      <a:r>
                        <a:rPr lang="en-US" altLang="ko-KR" sz="105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명품고딕R" pitchFamily="18" charset="-127"/>
                          <a:ea typeface="THE명품고딕R" pitchFamily="18" charset="-127"/>
                          <a:cs typeface="조선일보명조" pitchFamily="18" charset="-127"/>
                        </a:rPr>
                        <a:t>6</a:t>
                      </a:r>
                      <a:r>
                        <a:rPr lang="ko-KR" altLang="en-US" sz="105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명품고딕R" pitchFamily="18" charset="-127"/>
                          <a:ea typeface="THE명품고딕R" pitchFamily="18" charset="-127"/>
                          <a:cs typeface="조선일보명조" pitchFamily="18" charset="-127"/>
                        </a:rPr>
                        <a:t>월 </a:t>
                      </a:r>
                      <a:r>
                        <a:rPr lang="en-US" altLang="ko-KR" sz="105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명품고딕R" pitchFamily="18" charset="-127"/>
                          <a:ea typeface="THE명품고딕R" pitchFamily="18" charset="-127"/>
                          <a:cs typeface="조선일보명조" pitchFamily="18" charset="-127"/>
                        </a:rPr>
                        <a:t>20</a:t>
                      </a:r>
                      <a:r>
                        <a:rPr lang="ko-KR" altLang="en-US" sz="105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명품고딕R" pitchFamily="18" charset="-127"/>
                          <a:ea typeface="THE명품고딕R" pitchFamily="18" charset="-127"/>
                          <a:cs typeface="조선일보명조" pitchFamily="18" charset="-127"/>
                        </a:rPr>
                        <a:t>일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HE명품고딕R" pitchFamily="18" charset="-127"/>
                        <a:ea typeface="THE명품고딕R" pitchFamily="18" charset="-127"/>
                      </a:endParaRPr>
                    </a:p>
                  </a:txBody>
                  <a:tcPr anchor="ctr">
                    <a:solidFill>
                      <a:srgbClr val="FFFFFF">
                        <a:alpha val="30196"/>
                      </a:srgbClr>
                    </a:solidFill>
                  </a:tcPr>
                </a:tc>
              </a:tr>
              <a:tr h="4196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HE명품고딕M" pitchFamily="18" charset="-127"/>
                          <a:ea typeface="THE명품고딕M" pitchFamily="18" charset="-127"/>
                          <a:cs typeface="조선일보명조" pitchFamily="18" charset="-127"/>
                        </a:rPr>
                        <a:t>주    소</a:t>
                      </a:r>
                      <a:endParaRPr lang="ko-KR" alt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HE명품고딕M" pitchFamily="18" charset="-127"/>
                        <a:ea typeface="THE명품고딕M" pitchFamily="18" charset="-127"/>
                      </a:endParaRPr>
                    </a:p>
                  </a:txBody>
                  <a:tcPr anchor="ctr">
                    <a:solidFill>
                      <a:srgbClr val="FFFFFF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명품고딕R" pitchFamily="18" charset="-127"/>
                          <a:ea typeface="THE명품고딕R" pitchFamily="18" charset="-127"/>
                          <a:cs typeface="조선일보명조" pitchFamily="18" charset="-127"/>
                        </a:rPr>
                        <a:t>경기도 성남시 중원구 </a:t>
                      </a:r>
                      <a:r>
                        <a:rPr lang="ko-KR" altLang="en-US" sz="1050" spc="-8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명품고딕R" pitchFamily="18" charset="-127"/>
                          <a:ea typeface="THE명품고딕R" pitchFamily="18" charset="-127"/>
                          <a:cs typeface="조선일보명조" pitchFamily="18" charset="-127"/>
                        </a:rPr>
                        <a:t>광명로</a:t>
                      </a:r>
                      <a:r>
                        <a:rPr lang="ko-KR" altLang="en-US" sz="105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명품고딕R" pitchFamily="18" charset="-127"/>
                          <a:ea typeface="THE명품고딕R" pitchFamily="18" charset="-127"/>
                          <a:cs typeface="조선일보명조" pitchFamily="18" charset="-127"/>
                        </a:rPr>
                        <a:t> </a:t>
                      </a:r>
                      <a:r>
                        <a:rPr lang="en-US" altLang="ko-KR" sz="105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명품고딕R" pitchFamily="18" charset="-127"/>
                          <a:ea typeface="THE명품고딕R" pitchFamily="18" charset="-127"/>
                          <a:cs typeface="조선일보명조" pitchFamily="18" charset="-127"/>
                        </a:rPr>
                        <a:t>377</a:t>
                      </a:r>
                    </a:p>
                    <a:p>
                      <a:pPr latinLnBrk="1"/>
                      <a:r>
                        <a:rPr lang="en-US" altLang="ko-KR" sz="9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명품고딕R" pitchFamily="18" charset="-127"/>
                          <a:ea typeface="THE명품고딕R" pitchFamily="18" charset="-127"/>
                          <a:cs typeface="조선일보명조" pitchFamily="18" charset="-127"/>
                        </a:rPr>
                        <a:t>(</a:t>
                      </a:r>
                      <a:r>
                        <a:rPr lang="ko-KR" altLang="en-US" sz="9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명품고딕R" pitchFamily="18" charset="-127"/>
                          <a:ea typeface="THE명품고딕R" pitchFamily="18" charset="-127"/>
                          <a:cs typeface="조선일보명조" pitchFamily="18" charset="-127"/>
                        </a:rPr>
                        <a:t>신구대학교 창업관 </a:t>
                      </a:r>
                      <a:r>
                        <a:rPr lang="en-US" altLang="ko-KR" sz="9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명품고딕R" pitchFamily="18" charset="-127"/>
                          <a:ea typeface="THE명품고딕R" pitchFamily="18" charset="-127"/>
                          <a:cs typeface="조선일보명조" pitchFamily="18" charset="-127"/>
                        </a:rPr>
                        <a:t>507</a:t>
                      </a:r>
                      <a:r>
                        <a:rPr lang="ko-KR" altLang="en-US" sz="9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명품고딕R" pitchFamily="18" charset="-127"/>
                          <a:ea typeface="THE명품고딕R" pitchFamily="18" charset="-127"/>
                          <a:cs typeface="조선일보명조" pitchFamily="18" charset="-127"/>
                        </a:rPr>
                        <a:t>호</a:t>
                      </a:r>
                      <a:r>
                        <a:rPr lang="en-US" altLang="ko-KR" sz="9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명품고딕R" pitchFamily="18" charset="-127"/>
                          <a:ea typeface="THE명품고딕R" pitchFamily="18" charset="-127"/>
                          <a:cs typeface="조선일보명조" pitchFamily="18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HE명품고딕R" pitchFamily="18" charset="-127"/>
                        <a:ea typeface="THE명품고딕R" pitchFamily="18" charset="-127"/>
                      </a:endParaRPr>
                    </a:p>
                  </a:txBody>
                  <a:tcPr anchor="ctr">
                    <a:solidFill>
                      <a:srgbClr val="FFFFFF">
                        <a:alpha val="30196"/>
                      </a:srgbClr>
                    </a:solidFill>
                  </a:tcPr>
                </a:tc>
              </a:tr>
              <a:tr h="378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HE명품고딕M" pitchFamily="18" charset="-127"/>
                          <a:ea typeface="THE명품고딕M" pitchFamily="18" charset="-127"/>
                          <a:cs typeface="조선일보명조" pitchFamily="18" charset="-127"/>
                        </a:rPr>
                        <a:t>대    표</a:t>
                      </a:r>
                      <a:endParaRPr lang="ko-KR" alt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HE명품고딕M" pitchFamily="18" charset="-127"/>
                        <a:ea typeface="THE명품고딕M" pitchFamily="18" charset="-127"/>
                      </a:endParaRPr>
                    </a:p>
                  </a:txBody>
                  <a:tcPr anchor="ctr">
                    <a:solidFill>
                      <a:srgbClr val="FFFFFF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명품고딕R" pitchFamily="18" charset="-127"/>
                          <a:ea typeface="THE명품고딕R" pitchFamily="18" charset="-127"/>
                          <a:cs typeface="조선일보명조" pitchFamily="18" charset="-127"/>
                        </a:rPr>
                        <a:t>송인혁</a:t>
                      </a:r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HE명품고딕R" pitchFamily="18" charset="-127"/>
                        <a:ea typeface="THE명품고딕R" pitchFamily="18" charset="-127"/>
                      </a:endParaRPr>
                    </a:p>
                  </a:txBody>
                  <a:tcPr anchor="ctr">
                    <a:solidFill>
                      <a:srgbClr val="FFFFFF">
                        <a:alpha val="30196"/>
                      </a:srgbClr>
                    </a:solidFill>
                  </a:tcPr>
                </a:tc>
              </a:tr>
              <a:tr h="378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THE명품고딕M" pitchFamily="18" charset="-127"/>
                          <a:ea typeface="THE명품고딕M" pitchFamily="18" charset="-127"/>
                          <a:cs typeface="조선일보명조" pitchFamily="18" charset="-127"/>
                        </a:rPr>
                        <a:t>분    야</a:t>
                      </a:r>
                      <a:endParaRPr lang="ko-KR" altLang="en-US" sz="2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THE명품고딕M" pitchFamily="18" charset="-127"/>
                        <a:ea typeface="THE명품고딕M" pitchFamily="18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kern="1200" spc="-8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명품고딕R" pitchFamily="18" charset="-127"/>
                          <a:ea typeface="THE명품고딕R" pitchFamily="18" charset="-127"/>
                          <a:cs typeface="조선일보명조" pitchFamily="18" charset="-127"/>
                        </a:rPr>
                        <a:t>교육용콘텐츠제작</a:t>
                      </a:r>
                      <a:r>
                        <a:rPr lang="en-US" altLang="ko-KR" sz="1050" kern="12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명품고딕R" pitchFamily="18" charset="-127"/>
                          <a:ea typeface="THE명품고딕R" pitchFamily="18" charset="-127"/>
                          <a:cs typeface="조선일보명조" pitchFamily="18" charset="-127"/>
                        </a:rPr>
                        <a:t>, </a:t>
                      </a:r>
                      <a:r>
                        <a:rPr lang="ko-KR" altLang="en-US" sz="1050" kern="1200" spc="-8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명품고딕R" pitchFamily="18" charset="-127"/>
                          <a:ea typeface="THE명품고딕R" pitchFamily="18" charset="-127"/>
                          <a:cs typeface="조선일보명조" pitchFamily="18" charset="-127"/>
                        </a:rPr>
                        <a:t>소프트웨어개발및공급업</a:t>
                      </a:r>
                      <a:r>
                        <a:rPr lang="en-US" altLang="ko-KR" sz="1050" kern="12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명품고딕R" pitchFamily="18" charset="-127"/>
                          <a:ea typeface="THE명품고딕R" pitchFamily="18" charset="-127"/>
                          <a:cs typeface="조선일보명조" pitchFamily="18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050" kern="1200" spc="-8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HE명품고딕R" pitchFamily="18" charset="-127"/>
                          <a:ea typeface="THE명품고딕R" pitchFamily="18" charset="-127"/>
                          <a:cs typeface="조선일보명조" pitchFamily="18" charset="-127"/>
                        </a:rPr>
                        <a:t>스마트콘텐츠제작</a:t>
                      </a:r>
                      <a:endParaRPr lang="en-US" altLang="ko-KR" sz="1050" kern="1200" spc="-80" dirty="0" smtClean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THE명품고딕R" pitchFamily="18" charset="-127"/>
                        <a:ea typeface="THE명품고딕R" pitchFamily="18" charset="-127"/>
                        <a:cs typeface="조선일보명조" pitchFamily="18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30196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5" name="그룹 51"/>
          <p:cNvGrpSpPr/>
          <p:nvPr/>
        </p:nvGrpSpPr>
        <p:grpSpPr>
          <a:xfrm>
            <a:off x="438121" y="4867285"/>
            <a:ext cx="3237097" cy="327284"/>
            <a:chOff x="438121" y="4857760"/>
            <a:chExt cx="3237097" cy="327284"/>
          </a:xfrm>
        </p:grpSpPr>
        <p:grpSp>
          <p:nvGrpSpPr>
            <p:cNvPr id="6" name="그룹 49"/>
            <p:cNvGrpSpPr/>
            <p:nvPr/>
          </p:nvGrpSpPr>
          <p:grpSpPr>
            <a:xfrm>
              <a:off x="438121" y="4857760"/>
              <a:ext cx="3081359" cy="327284"/>
              <a:chOff x="428596" y="4857760"/>
              <a:chExt cx="3081359" cy="327284"/>
            </a:xfrm>
          </p:grpSpPr>
          <p:grpSp>
            <p:nvGrpSpPr>
              <p:cNvPr id="7" name="그룹 72"/>
              <p:cNvGrpSpPr/>
              <p:nvPr/>
            </p:nvGrpSpPr>
            <p:grpSpPr>
              <a:xfrm>
                <a:off x="428596" y="4857760"/>
                <a:ext cx="1632129" cy="327284"/>
                <a:chOff x="4399520" y="4775380"/>
                <a:chExt cx="3160792" cy="633820"/>
              </a:xfrm>
            </p:grpSpPr>
            <p:grpSp>
              <p:nvGrpSpPr>
                <p:cNvPr id="8" name="그룹 67"/>
                <p:cNvGrpSpPr/>
                <p:nvPr/>
              </p:nvGrpSpPr>
              <p:grpSpPr>
                <a:xfrm>
                  <a:off x="4399520" y="4775380"/>
                  <a:ext cx="1950908" cy="633820"/>
                  <a:chOff x="6653540" y="2564904"/>
                  <a:chExt cx="1950908" cy="633820"/>
                </a:xfrm>
              </p:grpSpPr>
              <p:sp>
                <p:nvSpPr>
                  <p:cNvPr id="29" name="타원 28"/>
                  <p:cNvSpPr/>
                  <p:nvPr/>
                </p:nvSpPr>
                <p:spPr>
                  <a:xfrm>
                    <a:off x="8100392" y="2564904"/>
                    <a:ext cx="504056" cy="50405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타원 30"/>
                  <p:cNvSpPr/>
                  <p:nvPr/>
                </p:nvSpPr>
                <p:spPr>
                  <a:xfrm>
                    <a:off x="7923718" y="2719806"/>
                    <a:ext cx="360040" cy="36004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" name="타원 32"/>
                  <p:cNvSpPr/>
                  <p:nvPr/>
                </p:nvSpPr>
                <p:spPr>
                  <a:xfrm>
                    <a:off x="7308304" y="2636912"/>
                    <a:ext cx="216024" cy="216024"/>
                  </a:xfrm>
                  <a:prstGeom prst="ellipse">
                    <a:avLst/>
                  </a:prstGeom>
                  <a:noFill/>
                  <a:ln w="31750">
                    <a:solidFill>
                      <a:schemeClr val="bg1">
                        <a:lumMod val="50000"/>
                        <a:alpha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" name="타원 33"/>
                  <p:cNvSpPr/>
                  <p:nvPr/>
                </p:nvSpPr>
                <p:spPr>
                  <a:xfrm>
                    <a:off x="7112352" y="2843742"/>
                    <a:ext cx="135632" cy="135632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bg1">
                        <a:lumMod val="50000"/>
                        <a:alpha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타원 34"/>
                  <p:cNvSpPr/>
                  <p:nvPr/>
                </p:nvSpPr>
                <p:spPr>
                  <a:xfrm>
                    <a:off x="7079690" y="2919940"/>
                    <a:ext cx="108000" cy="1080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bg1">
                        <a:lumMod val="50000"/>
                        <a:alpha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타원 35"/>
                  <p:cNvSpPr/>
                  <p:nvPr/>
                </p:nvSpPr>
                <p:spPr>
                  <a:xfrm>
                    <a:off x="6653540" y="2698034"/>
                    <a:ext cx="252000" cy="25200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타원 36"/>
                  <p:cNvSpPr/>
                  <p:nvPr/>
                </p:nvSpPr>
                <p:spPr>
                  <a:xfrm>
                    <a:off x="7596336" y="3018724"/>
                    <a:ext cx="180000" cy="18000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6" name="타원 25"/>
                <p:cNvSpPr/>
                <p:nvPr/>
              </p:nvSpPr>
              <p:spPr>
                <a:xfrm>
                  <a:off x="6516216" y="5024062"/>
                  <a:ext cx="288032" cy="288032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타원 26"/>
                <p:cNvSpPr/>
                <p:nvPr/>
              </p:nvSpPr>
              <p:spPr>
                <a:xfrm>
                  <a:off x="7020272" y="4941168"/>
                  <a:ext cx="216024" cy="216024"/>
                </a:xfrm>
                <a:prstGeom prst="ellipse">
                  <a:avLst/>
                </a:prstGeom>
                <a:noFill/>
                <a:ln w="12700">
                  <a:solidFill>
                    <a:schemeClr val="bg1">
                      <a:lumMod val="6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타원 27"/>
                <p:cNvSpPr/>
                <p:nvPr/>
              </p:nvSpPr>
              <p:spPr>
                <a:xfrm>
                  <a:off x="7380312" y="5085184"/>
                  <a:ext cx="180000" cy="180000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" name="그룹 72"/>
              <p:cNvGrpSpPr/>
              <p:nvPr/>
            </p:nvGrpSpPr>
            <p:grpSpPr>
              <a:xfrm>
                <a:off x="2152633" y="4895860"/>
                <a:ext cx="1357322" cy="272178"/>
                <a:chOff x="4399520" y="4775380"/>
                <a:chExt cx="3160792" cy="633820"/>
              </a:xfrm>
            </p:grpSpPr>
            <p:grpSp>
              <p:nvGrpSpPr>
                <p:cNvPr id="10" name="그룹 67"/>
                <p:cNvGrpSpPr/>
                <p:nvPr/>
              </p:nvGrpSpPr>
              <p:grpSpPr>
                <a:xfrm>
                  <a:off x="4399520" y="4775380"/>
                  <a:ext cx="1950908" cy="633820"/>
                  <a:chOff x="6653540" y="2564904"/>
                  <a:chExt cx="1950908" cy="633820"/>
                </a:xfrm>
              </p:grpSpPr>
              <p:sp>
                <p:nvSpPr>
                  <p:cNvPr id="43" name="타원 42"/>
                  <p:cNvSpPr/>
                  <p:nvPr/>
                </p:nvSpPr>
                <p:spPr>
                  <a:xfrm>
                    <a:off x="8100392" y="2564904"/>
                    <a:ext cx="504056" cy="50405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타원 43"/>
                  <p:cNvSpPr/>
                  <p:nvPr/>
                </p:nvSpPr>
                <p:spPr>
                  <a:xfrm>
                    <a:off x="7923718" y="2719806"/>
                    <a:ext cx="360040" cy="36004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타원 44"/>
                  <p:cNvSpPr/>
                  <p:nvPr/>
                </p:nvSpPr>
                <p:spPr>
                  <a:xfrm>
                    <a:off x="7308304" y="2636912"/>
                    <a:ext cx="216024" cy="216024"/>
                  </a:xfrm>
                  <a:prstGeom prst="ellipse">
                    <a:avLst/>
                  </a:prstGeom>
                  <a:noFill/>
                  <a:ln w="31750">
                    <a:solidFill>
                      <a:schemeClr val="bg1">
                        <a:lumMod val="50000"/>
                        <a:alpha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6" name="타원 45"/>
                  <p:cNvSpPr/>
                  <p:nvPr/>
                </p:nvSpPr>
                <p:spPr>
                  <a:xfrm>
                    <a:off x="7112352" y="2843742"/>
                    <a:ext cx="135632" cy="135632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bg1">
                        <a:lumMod val="50000"/>
                        <a:alpha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타원 46"/>
                  <p:cNvSpPr/>
                  <p:nvPr/>
                </p:nvSpPr>
                <p:spPr>
                  <a:xfrm>
                    <a:off x="7079690" y="2919940"/>
                    <a:ext cx="108000" cy="10800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bg1">
                        <a:lumMod val="50000"/>
                        <a:alpha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타원 47"/>
                  <p:cNvSpPr/>
                  <p:nvPr/>
                </p:nvSpPr>
                <p:spPr>
                  <a:xfrm>
                    <a:off x="6653540" y="2698034"/>
                    <a:ext cx="252000" cy="25200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9" name="타원 48"/>
                  <p:cNvSpPr/>
                  <p:nvPr/>
                </p:nvSpPr>
                <p:spPr>
                  <a:xfrm>
                    <a:off x="7596336" y="3018724"/>
                    <a:ext cx="180000" cy="18000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  <a:alpha val="3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0" name="타원 39"/>
                <p:cNvSpPr/>
                <p:nvPr/>
              </p:nvSpPr>
              <p:spPr>
                <a:xfrm>
                  <a:off x="6516216" y="5024062"/>
                  <a:ext cx="288032" cy="288032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타원 40"/>
                <p:cNvSpPr/>
                <p:nvPr/>
              </p:nvSpPr>
              <p:spPr>
                <a:xfrm>
                  <a:off x="7020272" y="4941168"/>
                  <a:ext cx="216024" cy="216024"/>
                </a:xfrm>
                <a:prstGeom prst="ellipse">
                  <a:avLst/>
                </a:prstGeom>
                <a:noFill/>
                <a:ln w="12700">
                  <a:solidFill>
                    <a:schemeClr val="bg1">
                      <a:lumMod val="65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타원 41"/>
                <p:cNvSpPr/>
                <p:nvPr/>
              </p:nvSpPr>
              <p:spPr>
                <a:xfrm>
                  <a:off x="7380312" y="5085184"/>
                  <a:ext cx="180000" cy="180000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1" name="타원 50"/>
            <p:cNvSpPr/>
            <p:nvPr/>
          </p:nvSpPr>
          <p:spPr>
            <a:xfrm>
              <a:off x="3552818" y="4905385"/>
              <a:ext cx="122400" cy="122400"/>
            </a:xfrm>
            <a:prstGeom prst="ellipse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590842" y="6491309"/>
            <a:ext cx="2196000" cy="326827"/>
            <a:chOff x="6590842" y="6491309"/>
            <a:chExt cx="2196000" cy="326827"/>
          </a:xfrm>
        </p:grpSpPr>
        <p:grpSp>
          <p:nvGrpSpPr>
            <p:cNvPr id="52" name="그룹 32"/>
            <p:cNvGrpSpPr/>
            <p:nvPr/>
          </p:nvGrpSpPr>
          <p:grpSpPr>
            <a:xfrm>
              <a:off x="6590842" y="6491309"/>
              <a:ext cx="2196000" cy="326827"/>
              <a:chOff x="6500854" y="6491309"/>
              <a:chExt cx="2196000" cy="326827"/>
            </a:xfrm>
          </p:grpSpPr>
          <p:sp>
            <p:nvSpPr>
              <p:cNvPr id="54" name="사다리꼴 53"/>
              <p:cNvSpPr/>
              <p:nvPr/>
            </p:nvSpPr>
            <p:spPr>
              <a:xfrm>
                <a:off x="6500854" y="6491309"/>
                <a:ext cx="2196000" cy="288000"/>
              </a:xfrm>
              <a:prstGeom prst="trapezoid">
                <a:avLst>
                  <a:gd name="adj" fmla="val 718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7287144" y="6510359"/>
                <a:ext cx="122180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ko-KR" sz="16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나눔명조" pitchFamily="18" charset="-127"/>
                    <a:cs typeface="Angsana New" pitchFamily="18" charset="-34"/>
                  </a:rPr>
                  <a:t>Introduction      </a:t>
                </a:r>
                <a:r>
                  <a:rPr lang="en-US" altLang="ko-KR" sz="2000" b="1" i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나눔명조" pitchFamily="18" charset="-127"/>
                    <a:cs typeface="Angsana New" pitchFamily="18" charset="-34"/>
                  </a:rPr>
                  <a:t>02</a:t>
                </a:r>
                <a:endParaRPr lang="ko-KR" altLang="en-US" sz="2000" b="1" i="1" dirty="0">
                  <a:solidFill>
                    <a:schemeClr val="bg1">
                      <a:lumMod val="65000"/>
                    </a:schemeClr>
                  </a:solidFill>
                  <a:latin typeface="Angsana New" pitchFamily="18" charset="-34"/>
                  <a:cs typeface="Angsana New" pitchFamily="18" charset="-34"/>
                </a:endParaRPr>
              </a:p>
            </p:txBody>
          </p:sp>
        </p:grpSp>
        <p:pic>
          <p:nvPicPr>
            <p:cNvPr id="53" name="Picture 16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77066" y="6562747"/>
              <a:ext cx="540000" cy="171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5105" r="3949"/>
          <a:stretch>
            <a:fillRect/>
          </a:stretch>
        </p:blipFill>
        <p:spPr bwMode="auto">
          <a:xfrm>
            <a:off x="0" y="0"/>
            <a:ext cx="466725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509559" y="461942"/>
            <a:ext cx="3643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spc="60" dirty="0" smtClean="0">
                <a:solidFill>
                  <a:srgbClr val="224768">
                    <a:alpha val="80000"/>
                  </a:srgbClr>
                </a:solidFill>
                <a:latin typeface="Britannic Bold" pitchFamily="34" charset="0"/>
                <a:ea typeface="THE명품고딕R" pitchFamily="18" charset="-127"/>
              </a:rPr>
              <a:t>CEO </a:t>
            </a:r>
            <a:r>
              <a:rPr lang="en-US" altLang="ko-KR" sz="1600" spc="60" dirty="0" smtClean="0">
                <a:solidFill>
                  <a:srgbClr val="224768">
                    <a:alpha val="80000"/>
                  </a:srgbClr>
                </a:solidFill>
                <a:latin typeface="AR BLANCA" pitchFamily="2" charset="0"/>
                <a:ea typeface="THE명품고딕R" pitchFamily="18" charset="-127"/>
              </a:rPr>
              <a:t>Introduction</a:t>
            </a:r>
            <a:endParaRPr lang="ko-KR" altLang="en-US" sz="1600" spc="60" dirty="0">
              <a:solidFill>
                <a:srgbClr val="224768">
                  <a:alpha val="80000"/>
                </a:srgbClr>
              </a:solidFill>
              <a:latin typeface="AR BLANCA" pitchFamily="2" charset="0"/>
              <a:ea typeface="THE명품고딕R" pitchFamily="18" charset="-127"/>
            </a:endParaRPr>
          </a:p>
        </p:txBody>
      </p:sp>
      <p:sp>
        <p:nvSpPr>
          <p:cNvPr id="52" name="직각 삼각형 51"/>
          <p:cNvSpPr/>
          <p:nvPr/>
        </p:nvSpPr>
        <p:spPr>
          <a:xfrm rot="10800000">
            <a:off x="4076697" y="0"/>
            <a:ext cx="616815" cy="61681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6590842" y="6491309"/>
            <a:ext cx="2196000" cy="326827"/>
            <a:chOff x="6590842" y="6491309"/>
            <a:chExt cx="2196000" cy="326827"/>
          </a:xfrm>
        </p:grpSpPr>
        <p:grpSp>
          <p:nvGrpSpPr>
            <p:cNvPr id="62" name="그룹 32"/>
            <p:cNvGrpSpPr/>
            <p:nvPr/>
          </p:nvGrpSpPr>
          <p:grpSpPr>
            <a:xfrm>
              <a:off x="6590842" y="6491309"/>
              <a:ext cx="2196000" cy="326827"/>
              <a:chOff x="6500854" y="6491309"/>
              <a:chExt cx="2196000" cy="326827"/>
            </a:xfrm>
          </p:grpSpPr>
          <p:sp>
            <p:nvSpPr>
              <p:cNvPr id="64" name="사다리꼴 63"/>
              <p:cNvSpPr/>
              <p:nvPr/>
            </p:nvSpPr>
            <p:spPr>
              <a:xfrm>
                <a:off x="6500854" y="6491309"/>
                <a:ext cx="2196000" cy="288000"/>
              </a:xfrm>
              <a:prstGeom prst="trapezoid">
                <a:avLst>
                  <a:gd name="adj" fmla="val 718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7287144" y="6510359"/>
                <a:ext cx="122180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ko-KR" sz="16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나눔명조" pitchFamily="18" charset="-127"/>
                    <a:cs typeface="Angsana New" pitchFamily="18" charset="-34"/>
                  </a:rPr>
                  <a:t>Introduction      </a:t>
                </a:r>
                <a:r>
                  <a:rPr lang="en-US" altLang="ko-KR" sz="2000" b="1" i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나눔명조" pitchFamily="18" charset="-127"/>
                    <a:cs typeface="Angsana New" pitchFamily="18" charset="-34"/>
                  </a:rPr>
                  <a:t>03</a:t>
                </a:r>
                <a:endParaRPr lang="ko-KR" altLang="en-US" sz="2000" b="1" i="1" dirty="0">
                  <a:solidFill>
                    <a:schemeClr val="bg1">
                      <a:lumMod val="65000"/>
                    </a:schemeClr>
                  </a:solidFill>
                  <a:latin typeface="Angsana New" pitchFamily="18" charset="-34"/>
                  <a:cs typeface="Angsana New" pitchFamily="18" charset="-34"/>
                </a:endParaRPr>
              </a:p>
            </p:txBody>
          </p:sp>
        </p:grpSp>
        <p:pic>
          <p:nvPicPr>
            <p:cNvPr id="63" name="Picture 16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77066" y="6562747"/>
              <a:ext cx="540000" cy="171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581557"/>
              </p:ext>
            </p:extLst>
          </p:nvPr>
        </p:nvGraphicFramePr>
        <p:xfrm>
          <a:off x="4890801" y="1953632"/>
          <a:ext cx="4129405" cy="30221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6005"/>
                <a:gridCol w="3073400"/>
              </a:tblGrid>
              <a:tr h="16192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-80" normalizeH="0" baseline="0" noProof="0" dirty="0" smtClean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 한양대학교 행정학사</a:t>
                      </a:r>
                      <a:r>
                        <a:rPr kumimoji="0" lang="en-US" altLang="ko-KR" sz="1050" b="0" i="0" u="none" strike="noStrike" kern="1200" cap="none" spc="-80" normalizeH="0" baseline="0" noProof="0" dirty="0" smtClean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-80" normalizeH="0" baseline="0" noProof="0" dirty="0" smtClean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법학석사</a:t>
                      </a:r>
                      <a:r>
                        <a:rPr kumimoji="0" lang="en-US" altLang="ko-KR" sz="1050" b="0" i="0" u="none" strike="noStrike" kern="1200" cap="none" spc="-80" normalizeH="0" baseline="0" noProof="0" dirty="0" smtClean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-80" normalizeH="0" baseline="0" noProof="0" dirty="0" smtClean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행정박사</a:t>
                      </a:r>
                      <a:r>
                        <a:rPr kumimoji="0" lang="en-US" altLang="ko-KR" sz="1050" b="0" i="0" u="none" strike="noStrike" kern="1200" cap="none" spc="-80" normalizeH="0" baseline="0" noProof="0" dirty="0" smtClean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(</a:t>
                      </a:r>
                      <a:r>
                        <a:rPr kumimoji="0" lang="ko-KR" altLang="en-US" sz="1050" b="0" i="0" u="none" strike="noStrike" kern="1200" cap="none" spc="-80" normalizeH="0" baseline="0" noProof="0" dirty="0" smtClean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재학</a:t>
                      </a:r>
                      <a:r>
                        <a:rPr kumimoji="0" lang="en-US" altLang="ko-KR" sz="1050" b="0" i="0" u="none" strike="noStrike" kern="1200" cap="none" spc="-80" normalizeH="0" baseline="0" noProof="0" dirty="0" smtClean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)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나눔명조" pitchFamily="18" charset="-127"/>
                        <a:ea typeface="나눔명조" pitchFamily="18" charset="-127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2534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2009.03~2012.12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㈜사이드아이 대표이사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534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2013.01~2014.05</a:t>
                      </a:r>
                      <a:r>
                        <a:rPr lang="ko-KR" altLang="en-US" sz="1000" b="1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 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다문화인재양성기업 ㈜세로컴퍼니 이사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534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2014.06~</a:t>
                      </a:r>
                      <a:r>
                        <a:rPr lang="ko-KR" altLang="en-US" sz="1000" b="1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현재 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㈜</a:t>
                      </a:r>
                      <a:r>
                        <a:rPr lang="ko-KR" altLang="en-US" sz="1000" spc="-8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코드바이스</a:t>
                      </a:r>
                      <a:r>
                        <a:rPr lang="ko-KR" altLang="en-US" sz="10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 대표이사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184806">
                <a:tc gridSpan="2"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</a:tr>
              <a:tr h="30480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DBDD7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-80" normalizeH="0" baseline="0" noProof="0" dirty="0" smtClean="0">
                          <a:ln>
                            <a:solidFill>
                              <a:srgbClr val="4F81BD">
                                <a:alpha val="0"/>
                              </a:srgbClr>
                            </a:solidFill>
                          </a:ln>
                          <a:gradFill>
                            <a:gsLst>
                              <a:gs pos="10000">
                                <a:srgbClr val="D8347E"/>
                              </a:gs>
                              <a:gs pos="20000">
                                <a:srgbClr val="BB2975"/>
                              </a:gs>
                              <a:gs pos="30000">
                                <a:srgbClr val="C64E9E"/>
                              </a:gs>
                              <a:gs pos="40000">
                                <a:srgbClr val="5A4CA3"/>
                              </a:gs>
                              <a:gs pos="50000">
                                <a:srgbClr val="5A4CA3"/>
                              </a:gs>
                              <a:gs pos="60000">
                                <a:srgbClr val="1E3886"/>
                              </a:gs>
                              <a:gs pos="85000">
                                <a:srgbClr val="2F63AB"/>
                              </a:gs>
                              <a:gs pos="100000">
                                <a:srgbClr val="52ADE2"/>
                              </a:gs>
                            </a:gsLst>
                            <a:lin ang="21540000" scaled="0"/>
                          </a:gradFill>
                          <a:effectLst/>
                          <a:uLnTx/>
                          <a:uFillTx/>
                          <a:latin typeface="THE명품고딕M" pitchFamily="18" charset="-127"/>
                          <a:ea typeface="THE명품고딕M" pitchFamily="18" charset="-127"/>
                          <a:cs typeface="조선일보명조" pitchFamily="18" charset="-127"/>
                        </a:rPr>
                        <a:t>주요경력</a:t>
                      </a:r>
                      <a:endParaRPr kumimoji="0" lang="en-US" altLang="ko-KR" sz="1100" b="0" i="0" u="none" strike="noStrike" kern="1200" cap="none" spc="-80" normalizeH="0" baseline="0" noProof="0" dirty="0" smtClean="0">
                        <a:ln>
                          <a:solidFill>
                            <a:srgbClr val="4F81BD">
                              <a:alpha val="0"/>
                            </a:srgbClr>
                          </a:solidFill>
                        </a:ln>
                        <a:gradFill>
                          <a:gsLst>
                            <a:gs pos="10000">
                              <a:srgbClr val="D8347E"/>
                            </a:gs>
                            <a:gs pos="20000">
                              <a:srgbClr val="BB2975"/>
                            </a:gs>
                            <a:gs pos="30000">
                              <a:srgbClr val="C64E9E"/>
                            </a:gs>
                            <a:gs pos="40000">
                              <a:srgbClr val="5A4CA3"/>
                            </a:gs>
                            <a:gs pos="50000">
                              <a:srgbClr val="5A4CA3"/>
                            </a:gs>
                            <a:gs pos="60000">
                              <a:srgbClr val="1E3886"/>
                            </a:gs>
                            <a:gs pos="85000">
                              <a:srgbClr val="2F63AB"/>
                            </a:gs>
                            <a:gs pos="100000">
                              <a:srgbClr val="52ADE2"/>
                            </a:gs>
                          </a:gsLst>
                          <a:lin ang="21540000" scaled="0"/>
                        </a:gradFill>
                        <a:effectLst/>
                        <a:uLnTx/>
                        <a:uFillTx/>
                        <a:latin typeface="THE명품고딕M" pitchFamily="18" charset="-127"/>
                        <a:ea typeface="THE명품고딕M" pitchFamily="18" charset="-127"/>
                        <a:cs typeface="조선일보명조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2534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2009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pc="-8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뉴미디어콘텐츠</a:t>
                      </a:r>
                      <a:r>
                        <a:rPr lang="ko-KR" altLang="en-US" sz="10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 </a:t>
                      </a:r>
                      <a:r>
                        <a:rPr lang="ko-KR" altLang="en-US" sz="1000" spc="-8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기획안</a:t>
                      </a:r>
                      <a:r>
                        <a:rPr lang="en-US" altLang="ko-KR" sz="10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 </a:t>
                      </a:r>
                      <a:r>
                        <a:rPr lang="ko-KR" altLang="en-US" sz="10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부문 동상 </a:t>
                      </a:r>
                      <a:r>
                        <a:rPr lang="en-US" altLang="ko-KR" sz="10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(</a:t>
                      </a:r>
                      <a:r>
                        <a:rPr lang="ko-KR" altLang="en-US" sz="1000" spc="-8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콘텐츠진흥원</a:t>
                      </a:r>
                      <a:r>
                        <a:rPr lang="en-US" altLang="ko-KR" sz="10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  <a:tr h="2534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2010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게임시나리오 지원사업 선정</a:t>
                      </a:r>
                      <a:r>
                        <a:rPr lang="en-US" altLang="ko-KR" sz="1000" kern="1200" spc="-8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 (</a:t>
                      </a:r>
                      <a:r>
                        <a:rPr lang="ko-KR" altLang="en-US" sz="1000" kern="1200" spc="-8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성남 산업진흥재단</a:t>
                      </a:r>
                      <a:r>
                        <a:rPr lang="en-US" altLang="ko-KR" sz="1000" kern="1200" spc="-80" baseline="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)</a:t>
                      </a:r>
                      <a:endParaRPr lang="ko-KR" altLang="en-US" sz="100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명조" pitchFamily="18" charset="-127"/>
                        <a:ea typeface="나눔명조" pitchFamily="18" charset="-127"/>
                        <a:cs typeface="조선일보명조" pitchFamily="18" charset="-127"/>
                      </a:endParaRPr>
                    </a:p>
                  </a:txBody>
                  <a:tcPr anchor="ctr"/>
                </a:tc>
              </a:tr>
              <a:tr h="2534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2014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창업맞춤형사업 선정 </a:t>
                      </a:r>
                      <a:r>
                        <a:rPr lang="en-US" altLang="ko-KR" sz="1000" kern="12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(</a:t>
                      </a:r>
                      <a:r>
                        <a:rPr lang="ko-KR" altLang="en-US" sz="1000" kern="12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창업진흥원</a:t>
                      </a:r>
                      <a:r>
                        <a:rPr lang="en-US" altLang="ko-KR" sz="1000" kern="12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)</a:t>
                      </a:r>
                      <a:endParaRPr lang="ko-KR" altLang="en-US" sz="100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명조" pitchFamily="18" charset="-127"/>
                        <a:ea typeface="나눔명조" pitchFamily="18" charset="-127"/>
                        <a:cs typeface="조선일보명조" pitchFamily="18" charset="-127"/>
                      </a:endParaRPr>
                    </a:p>
                  </a:txBody>
                  <a:tcPr anchor="ctr"/>
                </a:tc>
              </a:tr>
              <a:tr h="2534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kern="12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2015</a:t>
                      </a:r>
                      <a:endParaRPr lang="ko-KR" altLang="en-US" sz="1000" b="1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명조" pitchFamily="18" charset="-127"/>
                        <a:ea typeface="나눔명조" pitchFamily="18" charset="-127"/>
                        <a:cs typeface="조선일보명조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중기애로기술사업 선정 </a:t>
                      </a:r>
                      <a:r>
                        <a:rPr lang="en-US" altLang="ko-KR" sz="1000" kern="12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(</a:t>
                      </a:r>
                      <a:r>
                        <a:rPr lang="ko-KR" altLang="en-US" sz="1000" kern="1200" spc="-8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경기테크노파크</a:t>
                      </a:r>
                      <a:r>
                        <a:rPr lang="en-US" altLang="ko-KR" sz="1000" kern="12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)</a:t>
                      </a:r>
                      <a:endParaRPr lang="ko-KR" altLang="en-US" sz="100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명조" pitchFamily="18" charset="-127"/>
                        <a:ea typeface="나눔명조" pitchFamily="18" charset="-127"/>
                        <a:cs typeface="조선일보명조" pitchFamily="18" charset="-127"/>
                      </a:endParaRPr>
                    </a:p>
                  </a:txBody>
                  <a:tcPr anchor="ctr"/>
                </a:tc>
              </a:tr>
              <a:tr h="2534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2016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spc="-8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세상임팩트투자</a:t>
                      </a:r>
                      <a:r>
                        <a:rPr lang="ko-KR" altLang="en-US" sz="1000" kern="12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 최종결선 진출 </a:t>
                      </a:r>
                      <a:r>
                        <a:rPr lang="en-US" altLang="ko-KR" sz="1000" kern="12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(SK </a:t>
                      </a:r>
                      <a:r>
                        <a:rPr lang="ko-KR" altLang="en-US" sz="1000" kern="1200" spc="-8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행복나눔재단</a:t>
                      </a:r>
                      <a:r>
                        <a:rPr lang="en-US" altLang="ko-KR" sz="1000" kern="12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)</a:t>
                      </a:r>
                      <a:endParaRPr lang="ko-KR" altLang="en-US" sz="100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명조" pitchFamily="18" charset="-127"/>
                        <a:ea typeface="나눔명조" pitchFamily="18" charset="-127"/>
                        <a:cs typeface="조선일보명조" pitchFamily="18" charset="-127"/>
                      </a:endParaRPr>
                    </a:p>
                  </a:txBody>
                  <a:tcPr anchor="ctr"/>
                </a:tc>
              </a:tr>
              <a:tr h="2534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2017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spc="-80" dirty="0" err="1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패키지형</a:t>
                      </a:r>
                      <a:r>
                        <a:rPr lang="ko-KR" altLang="en-US" sz="1000" kern="12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 재도전 지원사업 선정 </a:t>
                      </a:r>
                      <a:r>
                        <a:rPr lang="en-US" altLang="ko-KR" sz="1000" kern="12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(</a:t>
                      </a:r>
                      <a:r>
                        <a:rPr lang="ko-KR" altLang="en-US" sz="1000" kern="12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창업진흥원</a:t>
                      </a:r>
                      <a:r>
                        <a:rPr lang="en-US" altLang="ko-KR" sz="1000" kern="1200" spc="-80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명조" pitchFamily="18" charset="-127"/>
                          <a:ea typeface="나눔명조" pitchFamily="18" charset="-127"/>
                          <a:cs typeface="조선일보명조" pitchFamily="18" charset="-127"/>
                        </a:rPr>
                        <a:t>)</a:t>
                      </a:r>
                      <a:endParaRPr lang="ko-KR" altLang="en-US" sz="1000" kern="1200" spc="-8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명조" pitchFamily="18" charset="-127"/>
                        <a:ea typeface="나눔명조" pitchFamily="18" charset="-127"/>
                        <a:cs typeface="조선일보명조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149098" y="5199583"/>
            <a:ext cx="38873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000" i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조선일보명조" pitchFamily="18" charset="-127"/>
              </a:rPr>
              <a:t>- </a:t>
            </a:r>
            <a:r>
              <a:rPr lang="ko-KR" altLang="en-US" sz="2000" i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조선일보명조" pitchFamily="18" charset="-127"/>
              </a:rPr>
              <a:t>벤처기업인으로서 끝없이 도전하고 있습니다</a:t>
            </a:r>
            <a:r>
              <a:rPr lang="en-US" altLang="ko-KR" sz="2000" i="1" spc="-8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조선일보명조" pitchFamily="18" charset="-127"/>
              </a:rPr>
              <a:t>.</a:t>
            </a:r>
            <a:endParaRPr lang="ko-KR" alt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더페이스샵 잉크립퀴드체" panose="03050503000000000000" pitchFamily="66" charset="-127"/>
              <a:ea typeface="더페이스샵 잉크립퀴드체" panose="03050503000000000000" pitchFamily="66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9634" y="110344"/>
            <a:ext cx="50400" cy="612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49634" y="110344"/>
            <a:ext cx="50400" cy="61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6590842" y="6491309"/>
            <a:ext cx="2196000" cy="326827"/>
            <a:chOff x="6590842" y="6491309"/>
            <a:chExt cx="2196000" cy="326827"/>
          </a:xfrm>
        </p:grpSpPr>
        <p:grpSp>
          <p:nvGrpSpPr>
            <p:cNvPr id="45" name="그룹 32"/>
            <p:cNvGrpSpPr/>
            <p:nvPr/>
          </p:nvGrpSpPr>
          <p:grpSpPr>
            <a:xfrm>
              <a:off x="6590842" y="6491309"/>
              <a:ext cx="2196000" cy="326827"/>
              <a:chOff x="6500854" y="6491309"/>
              <a:chExt cx="2196000" cy="326827"/>
            </a:xfrm>
          </p:grpSpPr>
          <p:sp>
            <p:nvSpPr>
              <p:cNvPr id="47" name="사다리꼴 46"/>
              <p:cNvSpPr/>
              <p:nvPr/>
            </p:nvSpPr>
            <p:spPr>
              <a:xfrm>
                <a:off x="6500854" y="6491309"/>
                <a:ext cx="2196000" cy="288000"/>
              </a:xfrm>
              <a:prstGeom prst="trapezoid">
                <a:avLst>
                  <a:gd name="adj" fmla="val 718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7287144" y="6510359"/>
                <a:ext cx="122180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ko-KR" sz="16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나눔명조" pitchFamily="18" charset="-127"/>
                    <a:cs typeface="Angsana New" pitchFamily="18" charset="-34"/>
                  </a:rPr>
                  <a:t>Introduction      </a:t>
                </a:r>
                <a:r>
                  <a:rPr lang="en-US" altLang="ko-KR" sz="2000" b="1" i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나눔명조" pitchFamily="18" charset="-127"/>
                    <a:cs typeface="Angsana New" pitchFamily="18" charset="-34"/>
                  </a:rPr>
                  <a:t>04</a:t>
                </a:r>
                <a:endParaRPr lang="ko-KR" altLang="en-US" sz="2000" b="1" i="1" dirty="0">
                  <a:solidFill>
                    <a:schemeClr val="bg1">
                      <a:lumMod val="65000"/>
                    </a:schemeClr>
                  </a:solidFill>
                  <a:latin typeface="Angsana New" pitchFamily="18" charset="-34"/>
                  <a:cs typeface="Angsana New" pitchFamily="18" charset="-34"/>
                </a:endParaRPr>
              </a:p>
            </p:txBody>
          </p:sp>
        </p:grpSp>
        <p:pic>
          <p:nvPicPr>
            <p:cNvPr id="46" name="Picture 16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77066" y="6562747"/>
              <a:ext cx="540000" cy="171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0" name="그룹 9"/>
          <p:cNvGrpSpPr>
            <a:grpSpLocks/>
          </p:cNvGrpSpPr>
          <p:nvPr/>
        </p:nvGrpSpPr>
        <p:grpSpPr bwMode="auto">
          <a:xfrm>
            <a:off x="179189" y="2228850"/>
            <a:ext cx="4500563" cy="4629150"/>
            <a:chOff x="188632" y="1234053"/>
            <a:chExt cx="3420453" cy="3518139"/>
          </a:xfrm>
        </p:grpSpPr>
        <p:pic>
          <p:nvPicPr>
            <p:cNvPr id="22" name="Picture 2" descr="http://checkfiveapp.com/wp-content/uploads/2013/05/hand-e136950989813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8632" y="1352576"/>
              <a:ext cx="3041062" cy="3399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" descr="C:\Users\user\Desktop\iphone_PNG572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1278" y="1234053"/>
              <a:ext cx="3147807" cy="3119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그림 12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345684" y="1622212"/>
              <a:ext cx="1366914" cy="2295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Box 25"/>
          <p:cNvSpPr txBox="1"/>
          <p:nvPr/>
        </p:nvSpPr>
        <p:spPr>
          <a:xfrm>
            <a:off x="1701020" y="1504060"/>
            <a:ext cx="5760640" cy="307777"/>
          </a:xfrm>
          <a:prstGeom prst="rect">
            <a:avLst/>
          </a:prstGeom>
          <a:solidFill>
            <a:schemeClr val="accent4">
              <a:lumMod val="50000"/>
              <a:alpha val="65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schemeClr val="bg1">
                      <a:alpha val="6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중국어 </a:t>
            </a:r>
            <a:r>
              <a:rPr kumimoji="0" lang="en-US" altLang="ko-KR" dirty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1:1 </a:t>
            </a:r>
            <a:r>
              <a:rPr kumimoji="0" lang="ko-KR" altLang="en-US" dirty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첨삭교육 플랫폼 </a:t>
            </a:r>
            <a:r>
              <a:rPr kumimoji="0" lang="en-US" altLang="ko-KR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“</a:t>
            </a:r>
            <a:r>
              <a:rPr kumimoji="0" lang="ko-KR" altLang="en-US" dirty="0" err="1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에디톡</a:t>
            </a:r>
            <a:r>
              <a:rPr kumimoji="0" lang="en-US" altLang="ko-KR" dirty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(</a:t>
            </a:r>
            <a:r>
              <a:rPr kumimoji="0" lang="en-US" altLang="ko-KR" dirty="0" err="1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Editalk</a:t>
            </a:r>
            <a:r>
              <a:rPr kumimoji="0" lang="en-US" altLang="ko-KR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)”</a:t>
            </a:r>
            <a:endParaRPr kumimoji="0" lang="ko-KR" altLang="en-US" dirty="0">
              <a:ln w="3175">
                <a:solidFill>
                  <a:prstClr val="white">
                    <a:alpha val="65000"/>
                  </a:prstClr>
                </a:solidFill>
              </a:ln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1701615" y="1881203"/>
            <a:ext cx="57594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1701615" y="1431941"/>
            <a:ext cx="57594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4499992" y="2043704"/>
            <a:ext cx="3500462" cy="3362264"/>
          </a:xfrm>
          <a:prstGeom prst="roundRect">
            <a:avLst>
              <a:gd name="adj" fmla="val 703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4633343" y="2142163"/>
            <a:ext cx="3218400" cy="3159046"/>
          </a:xfrm>
          <a:prstGeom prst="roundRect">
            <a:avLst>
              <a:gd name="adj" fmla="val 257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813103" y="2995278"/>
            <a:ext cx="3160394" cy="556871"/>
          </a:xfrm>
          <a:prstGeom prst="rect">
            <a:avLst/>
          </a:prstGeom>
          <a:noFill/>
        </p:spPr>
        <p:txBody>
          <a:bodyPr anchor="ctr"/>
          <a:lstStyle>
            <a:defPPr>
              <a:defRPr lang="ko-KR"/>
            </a:defPPr>
            <a:lvl1pPr>
              <a:defRPr sz="1200">
                <a:ln w="3175">
                  <a:solidFill>
                    <a:schemeClr val="tx1"/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dirty="0">
                <a:ln w="3175">
                  <a:solidFill>
                    <a:srgbClr val="C00000">
                      <a:alpha val="65000"/>
                    </a:srgbClr>
                  </a:solidFill>
                </a:ln>
                <a:solidFill>
                  <a:srgbClr val="C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대화형 문장의 </a:t>
            </a:r>
            <a:r>
              <a:rPr kumimoji="0" lang="ko-KR" altLang="en-US" sz="1050" dirty="0" err="1">
                <a:ln w="3175">
                  <a:solidFill>
                    <a:srgbClr val="C00000">
                      <a:alpha val="65000"/>
                    </a:srgbClr>
                  </a:solidFill>
                </a:ln>
                <a:solidFill>
                  <a:srgbClr val="C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원어민</a:t>
            </a:r>
            <a:r>
              <a:rPr kumimoji="0" lang="ko-KR" altLang="en-US" sz="1050" dirty="0">
                <a:ln w="3175">
                  <a:solidFill>
                    <a:srgbClr val="C00000">
                      <a:alpha val="65000"/>
                    </a:srgbClr>
                  </a:solidFill>
                </a:ln>
                <a:solidFill>
                  <a:srgbClr val="C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첨삭</a:t>
            </a:r>
            <a:r>
              <a:rPr kumimoji="0" lang="ko-KR" altLang="en-US" sz="1050" dirty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을 통한 </a:t>
            </a:r>
            <a:endParaRPr kumimoji="0" lang="en-US" altLang="ko-KR" sz="1050" dirty="0" smtClean="0">
              <a:ln w="3175">
                <a:solidFill>
                  <a:prstClr val="black">
                    <a:alpha val="65000"/>
                  </a:prstClr>
                </a:solidFill>
              </a:ln>
              <a:solidFill>
                <a:prstClr val="black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회화와 </a:t>
            </a:r>
            <a:r>
              <a:rPr kumimoji="0" lang="ko-KR" altLang="en-US" sz="1050" dirty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작문의 입체적 교육</a:t>
            </a:r>
            <a:endParaRPr kumimoji="0" lang="en-US" altLang="ko-KR" sz="1050" dirty="0">
              <a:ln w="3175">
                <a:solidFill>
                  <a:prstClr val="black">
                    <a:alpha val="65000"/>
                  </a:prstClr>
                </a:solidFill>
              </a:ln>
              <a:solidFill>
                <a:prstClr val="black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ln w="3175">
                  <a:solidFill>
                    <a:prstClr val="black">
                      <a:lumMod val="50000"/>
                      <a:lumOff val="50000"/>
                      <a:alpha val="6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(</a:t>
            </a:r>
            <a:r>
              <a:rPr kumimoji="0" lang="ko-KR" altLang="en-US" sz="1000" dirty="0">
                <a:ln w="3175">
                  <a:solidFill>
                    <a:prstClr val="black">
                      <a:lumMod val="50000"/>
                      <a:lumOff val="50000"/>
                      <a:alpha val="6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질문</a:t>
            </a:r>
            <a:r>
              <a:rPr kumimoji="0" lang="en-US" altLang="ko-KR" sz="1000" dirty="0">
                <a:ln w="3175">
                  <a:solidFill>
                    <a:prstClr val="black">
                      <a:lumMod val="50000"/>
                      <a:lumOff val="50000"/>
                      <a:alpha val="6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, </a:t>
            </a:r>
            <a:r>
              <a:rPr kumimoji="0" lang="ko-KR" altLang="en-US" sz="1000" dirty="0">
                <a:ln w="3175">
                  <a:solidFill>
                    <a:prstClr val="black">
                      <a:lumMod val="50000"/>
                      <a:lumOff val="50000"/>
                      <a:alpha val="6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모범답안의 </a:t>
            </a:r>
            <a:r>
              <a:rPr kumimoji="0" lang="ko-KR" altLang="en-US" sz="1000" dirty="0" err="1">
                <a:ln w="3175">
                  <a:solidFill>
                    <a:prstClr val="black">
                      <a:lumMod val="50000"/>
                      <a:lumOff val="50000"/>
                      <a:alpha val="6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원어민</a:t>
            </a:r>
            <a:r>
              <a:rPr kumimoji="0" lang="ko-KR" altLang="en-US" sz="1000" dirty="0">
                <a:ln w="3175">
                  <a:solidFill>
                    <a:prstClr val="black">
                      <a:lumMod val="50000"/>
                      <a:lumOff val="50000"/>
                      <a:alpha val="6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녹음 첨가로 듣기 기능 강화</a:t>
            </a:r>
            <a:r>
              <a:rPr kumimoji="0" lang="en-US" altLang="ko-KR" sz="1000" dirty="0" smtClean="0">
                <a:ln w="3175">
                  <a:solidFill>
                    <a:prstClr val="black">
                      <a:lumMod val="50000"/>
                      <a:lumOff val="50000"/>
                      <a:alpha val="65000"/>
                    </a:prstClr>
                  </a:solidFill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)</a:t>
            </a:r>
            <a:endParaRPr kumimoji="0" lang="en-US" altLang="ko-KR" sz="1000" dirty="0">
              <a:ln w="3175">
                <a:solidFill>
                  <a:prstClr val="black">
                    <a:lumMod val="50000"/>
                    <a:lumOff val="50000"/>
                    <a:alpha val="65000"/>
                  </a:prstClr>
                </a:solidFill>
              </a:ln>
              <a:solidFill>
                <a:prstClr val="black">
                  <a:lumMod val="50000"/>
                  <a:lumOff val="50000"/>
                </a:prstClr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13103" y="4463827"/>
            <a:ext cx="2711225" cy="510237"/>
          </a:xfrm>
          <a:prstGeom prst="rect">
            <a:avLst/>
          </a:prstGeom>
          <a:noFill/>
        </p:spPr>
        <p:txBody>
          <a:bodyPr anchor="ctr"/>
          <a:lstStyle>
            <a:defPPr>
              <a:defRPr lang="ko-KR"/>
            </a:defPPr>
            <a:lvl1pPr>
              <a:defRPr sz="1200">
                <a:ln w="3175">
                  <a:solidFill>
                    <a:schemeClr val="tx1"/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dirty="0" err="1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스마트폰</a:t>
            </a:r>
            <a:r>
              <a:rPr kumimoji="0" lang="ko-KR" altLang="en-US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kumimoji="0" lang="ko-KR" altLang="en-US" sz="1050" dirty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사용시간이 많고 </a:t>
            </a:r>
            <a:endParaRPr kumimoji="0" lang="en-US" altLang="ko-KR" sz="1050" dirty="0" smtClean="0">
              <a:ln w="3175">
                <a:solidFill>
                  <a:prstClr val="black">
                    <a:alpha val="65000"/>
                  </a:prstClr>
                </a:solidFill>
              </a:ln>
              <a:solidFill>
                <a:prstClr val="black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문자가 </a:t>
            </a:r>
            <a:r>
              <a:rPr kumimoji="0" lang="ko-KR" altLang="en-US" sz="1050" dirty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대화만큼 익숙한 </a:t>
            </a:r>
            <a:r>
              <a:rPr kumimoji="0" lang="ko-KR" altLang="en-US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교육생들에게</a:t>
            </a:r>
            <a:r>
              <a:rPr kumimoji="0" lang="en-US" altLang="ko-KR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/>
            </a:r>
            <a:br>
              <a:rPr kumimoji="0" lang="en-US" altLang="ko-KR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</a:br>
            <a:r>
              <a:rPr kumimoji="0" lang="ko-KR" altLang="en-US" sz="1050" dirty="0" smtClean="0">
                <a:ln w="3175">
                  <a:solidFill>
                    <a:srgbClr val="C00000">
                      <a:alpha val="65000"/>
                    </a:srgbClr>
                  </a:solidFill>
                </a:ln>
                <a:solidFill>
                  <a:srgbClr val="C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최적화된 </a:t>
            </a:r>
            <a:r>
              <a:rPr kumimoji="0" lang="ko-KR" altLang="en-US" sz="1050" dirty="0">
                <a:ln w="3175">
                  <a:solidFill>
                    <a:srgbClr val="C00000">
                      <a:alpha val="65000"/>
                    </a:srgbClr>
                  </a:solidFill>
                </a:ln>
                <a:solidFill>
                  <a:srgbClr val="C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교육 플랫폼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13103" y="3737900"/>
            <a:ext cx="2808225" cy="526228"/>
          </a:xfrm>
          <a:prstGeom prst="rect">
            <a:avLst/>
          </a:prstGeom>
          <a:noFill/>
        </p:spPr>
        <p:txBody>
          <a:bodyPr anchor="ctr"/>
          <a:lstStyle>
            <a:defPPr>
              <a:defRPr lang="ko-KR"/>
            </a:defPPr>
            <a:lvl1pPr>
              <a:defRPr sz="1200">
                <a:ln w="3175">
                  <a:solidFill>
                    <a:schemeClr val="tx1"/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중국 </a:t>
            </a:r>
            <a:r>
              <a:rPr kumimoji="0" lang="ko-KR" altLang="en-US" sz="1050" dirty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현지의 최신 뉴스</a:t>
            </a:r>
            <a:r>
              <a:rPr kumimoji="0" lang="en-US" altLang="ko-KR" sz="1050" dirty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, </a:t>
            </a:r>
            <a:endParaRPr kumimoji="0" lang="en-US" altLang="ko-KR" sz="1050" dirty="0" smtClean="0">
              <a:ln w="3175">
                <a:solidFill>
                  <a:prstClr val="black">
                    <a:alpha val="65000"/>
                  </a:prstClr>
                </a:solidFill>
              </a:ln>
              <a:solidFill>
                <a:prstClr val="black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관광지</a:t>
            </a:r>
            <a:r>
              <a:rPr kumimoji="0" lang="en-US" altLang="ko-KR" sz="1050" dirty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, </a:t>
            </a:r>
            <a:r>
              <a:rPr kumimoji="0" lang="ko-KR" altLang="en-US" sz="1050" dirty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음식</a:t>
            </a:r>
            <a:r>
              <a:rPr kumimoji="0" lang="en-US" altLang="ko-KR" sz="1050" dirty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, </a:t>
            </a:r>
            <a:r>
              <a:rPr kumimoji="0" lang="ko-KR" altLang="en-US" sz="1050" dirty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인물 </a:t>
            </a:r>
            <a:r>
              <a:rPr kumimoji="0" lang="ko-KR" altLang="en-US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등</a:t>
            </a:r>
            <a:r>
              <a:rPr kumimoji="0" lang="en-US" altLang="ko-KR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/>
            </a:r>
            <a:br>
              <a:rPr kumimoji="0" lang="en-US" altLang="ko-KR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</a:br>
            <a:r>
              <a:rPr kumimoji="0" lang="ko-KR" altLang="en-US" sz="1050" dirty="0" smtClean="0">
                <a:ln w="3175">
                  <a:solidFill>
                    <a:srgbClr val="C00000">
                      <a:alpha val="65000"/>
                    </a:srgbClr>
                  </a:solidFill>
                </a:ln>
                <a:solidFill>
                  <a:srgbClr val="C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다양한 </a:t>
            </a:r>
            <a:r>
              <a:rPr kumimoji="0" lang="ko-KR" altLang="en-US" sz="1050" dirty="0" err="1">
                <a:ln w="3175">
                  <a:solidFill>
                    <a:srgbClr val="C00000">
                      <a:alpha val="65000"/>
                    </a:srgbClr>
                  </a:solidFill>
                </a:ln>
                <a:solidFill>
                  <a:srgbClr val="C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콘텐츠의</a:t>
            </a:r>
            <a:r>
              <a:rPr kumimoji="0" lang="ko-KR" altLang="en-US" sz="1050" dirty="0">
                <a:ln w="3175">
                  <a:solidFill>
                    <a:srgbClr val="C00000">
                      <a:alpha val="65000"/>
                    </a:srgbClr>
                  </a:solidFill>
                </a:ln>
                <a:solidFill>
                  <a:srgbClr val="C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번역 및 듣기 서비스</a:t>
            </a:r>
            <a:r>
              <a:rPr kumimoji="0" lang="ko-KR" altLang="en-US" sz="1050" dirty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</a:t>
            </a:r>
            <a:r>
              <a:rPr kumimoji="0" lang="ko-KR" altLang="en-US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제공</a:t>
            </a:r>
            <a:endParaRPr kumimoji="0" lang="en-US" altLang="ko-KR" sz="1050" dirty="0">
              <a:ln w="3175">
                <a:solidFill>
                  <a:prstClr val="black">
                    <a:alpha val="65000"/>
                  </a:prstClr>
                </a:solidFill>
              </a:ln>
              <a:solidFill>
                <a:prstClr val="black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 flipH="1">
            <a:off x="4860032" y="3645024"/>
            <a:ext cx="288032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4790618" y="2881949"/>
            <a:ext cx="3021742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3600264" y="2881949"/>
            <a:ext cx="118776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3239900" y="2886712"/>
            <a:ext cx="360363" cy="47783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860033" y="4365104"/>
            <a:ext cx="2880319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5076057" y="5085184"/>
            <a:ext cx="23762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26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39770" y="2342241"/>
            <a:ext cx="1379419" cy="48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40" y="701706"/>
            <a:ext cx="936104" cy="61967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09559" y="461942"/>
            <a:ext cx="3643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spc="60" dirty="0" smtClean="0">
                <a:solidFill>
                  <a:srgbClr val="224768">
                    <a:alpha val="80000"/>
                  </a:srgbClr>
                </a:solidFill>
                <a:latin typeface="Britannic Bold" pitchFamily="34" charset="0"/>
                <a:ea typeface="THE명품고딕R" pitchFamily="18" charset="-127"/>
              </a:rPr>
              <a:t>Company </a:t>
            </a:r>
            <a:r>
              <a:rPr lang="en-US" altLang="ko-KR" sz="1600" spc="60" dirty="0" smtClean="0">
                <a:solidFill>
                  <a:srgbClr val="224768">
                    <a:alpha val="80000"/>
                  </a:srgbClr>
                </a:solidFill>
                <a:latin typeface="AR BLANCA" pitchFamily="2" charset="0"/>
                <a:ea typeface="THE명품고딕R" pitchFamily="18" charset="-127"/>
              </a:rPr>
              <a:t>Reference</a:t>
            </a:r>
            <a:endParaRPr lang="ko-KR" altLang="en-US" sz="1600" spc="60" dirty="0">
              <a:solidFill>
                <a:srgbClr val="224768">
                  <a:alpha val="80000"/>
                </a:srgbClr>
              </a:solidFill>
              <a:latin typeface="AR BLANCA" pitchFamily="2" charset="0"/>
              <a:ea typeface="THE명품고딕R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49634" y="110344"/>
            <a:ext cx="50400" cy="61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6590842" y="6491309"/>
            <a:ext cx="2196000" cy="326827"/>
            <a:chOff x="6590842" y="6491309"/>
            <a:chExt cx="2196000" cy="326827"/>
          </a:xfrm>
        </p:grpSpPr>
        <p:grpSp>
          <p:nvGrpSpPr>
            <p:cNvPr id="45" name="그룹 32"/>
            <p:cNvGrpSpPr/>
            <p:nvPr/>
          </p:nvGrpSpPr>
          <p:grpSpPr>
            <a:xfrm>
              <a:off x="6590842" y="6491309"/>
              <a:ext cx="2196000" cy="326827"/>
              <a:chOff x="6500854" y="6491309"/>
              <a:chExt cx="2196000" cy="326827"/>
            </a:xfrm>
          </p:grpSpPr>
          <p:sp>
            <p:nvSpPr>
              <p:cNvPr id="47" name="사다리꼴 46"/>
              <p:cNvSpPr/>
              <p:nvPr/>
            </p:nvSpPr>
            <p:spPr>
              <a:xfrm>
                <a:off x="6500854" y="6491309"/>
                <a:ext cx="2196000" cy="288000"/>
              </a:xfrm>
              <a:prstGeom prst="trapezoid">
                <a:avLst>
                  <a:gd name="adj" fmla="val 718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7287144" y="6510359"/>
                <a:ext cx="122180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ko-KR" sz="16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나눔명조" pitchFamily="18" charset="-127"/>
                    <a:cs typeface="Angsana New" pitchFamily="18" charset="-34"/>
                  </a:rPr>
                  <a:t>Introduction      </a:t>
                </a:r>
                <a:r>
                  <a:rPr lang="en-US" altLang="ko-KR" sz="2000" b="1" i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나눔명조" pitchFamily="18" charset="-127"/>
                    <a:cs typeface="Angsana New" pitchFamily="18" charset="-34"/>
                  </a:rPr>
                  <a:t>05</a:t>
                </a:r>
                <a:endParaRPr lang="ko-KR" altLang="en-US" sz="2000" b="1" i="1" dirty="0">
                  <a:solidFill>
                    <a:schemeClr val="bg1">
                      <a:lumMod val="65000"/>
                    </a:schemeClr>
                  </a:solidFill>
                  <a:latin typeface="Angsana New" pitchFamily="18" charset="-34"/>
                  <a:cs typeface="Angsana New" pitchFamily="18" charset="-34"/>
                </a:endParaRPr>
              </a:p>
            </p:txBody>
          </p:sp>
        </p:grpSp>
        <p:pic>
          <p:nvPicPr>
            <p:cNvPr id="46" name="Picture 16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77066" y="6562747"/>
              <a:ext cx="540000" cy="171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0" name="그룹 9"/>
          <p:cNvGrpSpPr>
            <a:grpSpLocks/>
          </p:cNvGrpSpPr>
          <p:nvPr/>
        </p:nvGrpSpPr>
        <p:grpSpPr bwMode="auto">
          <a:xfrm>
            <a:off x="179189" y="2236598"/>
            <a:ext cx="4500563" cy="4629150"/>
            <a:chOff x="188632" y="1234053"/>
            <a:chExt cx="3420453" cy="3518139"/>
          </a:xfrm>
        </p:grpSpPr>
        <p:pic>
          <p:nvPicPr>
            <p:cNvPr id="22" name="Picture 2" descr="http://checkfiveapp.com/wp-content/uploads/2013/05/hand-e136950989813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8632" y="1352576"/>
              <a:ext cx="3041062" cy="3399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" descr="C:\Users\user\Desktop\iphone_PNG572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1278" y="1234053"/>
              <a:ext cx="3147807" cy="3119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" name="TextBox 25"/>
          <p:cNvSpPr txBox="1"/>
          <p:nvPr/>
        </p:nvSpPr>
        <p:spPr>
          <a:xfrm>
            <a:off x="1701020" y="1504060"/>
            <a:ext cx="5760640" cy="307777"/>
          </a:xfrm>
          <a:prstGeom prst="rect">
            <a:avLst/>
          </a:prstGeom>
          <a:solidFill>
            <a:schemeClr val="accent4">
              <a:lumMod val="50000"/>
              <a:alpha val="65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schemeClr val="bg1">
                      <a:alpha val="6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 err="1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토익스피킹</a:t>
            </a:r>
            <a:r>
              <a:rPr kumimoji="0" lang="ko-KR" altLang="en-US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kumimoji="0" lang="en-US" altLang="ko-KR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&amp; </a:t>
            </a:r>
            <a:r>
              <a:rPr lang="ko-KR" altLang="en-US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영어면접 대비 </a:t>
            </a:r>
            <a:r>
              <a:rPr lang="ko-KR" altLang="en-US" dirty="0" err="1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앱</a:t>
            </a:r>
            <a:r>
              <a:rPr kumimoji="0" lang="ko-KR" altLang="en-US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kumimoji="0" lang="en-US" altLang="ko-KR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“</a:t>
            </a:r>
            <a:r>
              <a:rPr kumimoji="0" lang="ko-KR" altLang="en-US" dirty="0" err="1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하이어드</a:t>
            </a:r>
            <a:r>
              <a:rPr kumimoji="0" lang="en-US" altLang="ko-KR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(Hired)”</a:t>
            </a:r>
            <a:endParaRPr kumimoji="0" lang="ko-KR" altLang="en-US" dirty="0">
              <a:ln w="3175">
                <a:solidFill>
                  <a:prstClr val="white">
                    <a:alpha val="65000"/>
                  </a:prstClr>
                </a:solidFill>
              </a:ln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1701615" y="1881203"/>
            <a:ext cx="57594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1701615" y="1431941"/>
            <a:ext cx="57594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4499992" y="2043704"/>
            <a:ext cx="3500462" cy="3362264"/>
          </a:xfrm>
          <a:prstGeom prst="roundRect">
            <a:avLst>
              <a:gd name="adj" fmla="val 703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4633343" y="2142163"/>
            <a:ext cx="3218400" cy="3159046"/>
          </a:xfrm>
          <a:prstGeom prst="roundRect">
            <a:avLst>
              <a:gd name="adj" fmla="val 257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813103" y="2995278"/>
            <a:ext cx="3160394" cy="556871"/>
          </a:xfrm>
          <a:prstGeom prst="rect">
            <a:avLst/>
          </a:prstGeom>
          <a:noFill/>
        </p:spPr>
        <p:txBody>
          <a:bodyPr anchor="ctr"/>
          <a:lstStyle>
            <a:defPPr>
              <a:defRPr lang="ko-KR"/>
            </a:defPPr>
            <a:lvl1pPr>
              <a:defRPr sz="1200">
                <a:ln w="3175">
                  <a:solidFill>
                    <a:schemeClr val="tx1"/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50" dirty="0" err="1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토익스피킹</a:t>
            </a:r>
            <a:r>
              <a:rPr lang="en-US" altLang="ko-KR" sz="1050" dirty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(TOEIC Speaking</a:t>
            </a:r>
            <a:r>
              <a:rPr lang="en-US" altLang="ko-KR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)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400" dirty="0">
              <a:ln w="3175">
                <a:solidFill>
                  <a:prstClr val="black">
                    <a:alpha val="65000"/>
                  </a:prstClr>
                </a:solidFill>
              </a:ln>
              <a:solidFill>
                <a:prstClr val="black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50" dirty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문제 유형 별로 </a:t>
            </a:r>
            <a:r>
              <a:rPr lang="ko-KR" altLang="en-US" sz="1050" dirty="0">
                <a:ln w="3175">
                  <a:solidFill>
                    <a:srgbClr val="C00000">
                      <a:alpha val="65000"/>
                    </a:srgbClr>
                  </a:solidFill>
                </a:ln>
                <a:solidFill>
                  <a:srgbClr val="C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체계적인 </a:t>
            </a:r>
            <a:r>
              <a:rPr lang="en-US" altLang="ko-KR" sz="1050" dirty="0">
                <a:ln w="3175">
                  <a:solidFill>
                    <a:srgbClr val="C00000">
                      <a:alpha val="65000"/>
                    </a:srgbClr>
                  </a:solidFill>
                </a:ln>
                <a:solidFill>
                  <a:srgbClr val="C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2</a:t>
            </a:r>
            <a:r>
              <a:rPr lang="ko-KR" altLang="en-US" sz="1050" dirty="0">
                <a:ln w="3175">
                  <a:solidFill>
                    <a:srgbClr val="C00000">
                      <a:alpha val="65000"/>
                    </a:srgbClr>
                  </a:solidFill>
                </a:ln>
                <a:solidFill>
                  <a:srgbClr val="C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단계 학습 </a:t>
            </a:r>
            <a:r>
              <a:rPr lang="ko-KR" altLang="en-US" sz="1050" dirty="0" smtClean="0">
                <a:ln w="3175">
                  <a:solidFill>
                    <a:srgbClr val="C00000">
                      <a:alpha val="65000"/>
                    </a:srgbClr>
                  </a:solidFill>
                </a:ln>
                <a:solidFill>
                  <a:srgbClr val="C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시스템</a:t>
            </a:r>
            <a:endParaRPr lang="en-US" altLang="ko-KR" sz="1050" dirty="0">
              <a:ln w="3175">
                <a:solidFill>
                  <a:srgbClr val="C00000">
                    <a:alpha val="65000"/>
                  </a:srgbClr>
                </a:solidFill>
              </a:ln>
              <a:solidFill>
                <a:srgbClr val="C0000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13103" y="4463827"/>
            <a:ext cx="2711225" cy="510237"/>
          </a:xfrm>
          <a:prstGeom prst="rect">
            <a:avLst/>
          </a:prstGeom>
          <a:noFill/>
        </p:spPr>
        <p:txBody>
          <a:bodyPr anchor="ctr"/>
          <a:lstStyle>
            <a:defPPr>
              <a:defRPr lang="ko-KR"/>
            </a:defPPr>
            <a:lvl1pPr>
              <a:defRPr sz="1200">
                <a:ln w="3175">
                  <a:solidFill>
                    <a:schemeClr val="tx1"/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모의 </a:t>
            </a:r>
            <a:r>
              <a:rPr lang="ko-KR" altLang="en-US" sz="1050" dirty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면접 테스트 </a:t>
            </a:r>
            <a:r>
              <a:rPr lang="en-US" altLang="ko-KR" sz="1050" dirty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(Test</a:t>
            </a:r>
            <a:r>
              <a:rPr lang="en-US" altLang="ko-KR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)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400" dirty="0">
              <a:ln w="3175">
                <a:solidFill>
                  <a:prstClr val="black">
                    <a:alpha val="65000"/>
                  </a:prstClr>
                </a:solidFill>
              </a:ln>
              <a:solidFill>
                <a:prstClr val="black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50" dirty="0" smtClean="0">
                <a:ln w="3175">
                  <a:solidFill>
                    <a:srgbClr val="C00000">
                      <a:alpha val="65000"/>
                    </a:srgbClr>
                  </a:solidFill>
                </a:ln>
                <a:solidFill>
                  <a:srgbClr val="C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플랫폼을 통한 </a:t>
            </a:r>
            <a:r>
              <a:rPr lang="ko-KR" altLang="en-US" sz="1050" dirty="0">
                <a:ln w="3175">
                  <a:solidFill>
                    <a:srgbClr val="C00000">
                      <a:alpha val="65000"/>
                    </a:srgbClr>
                  </a:solidFill>
                </a:ln>
                <a:solidFill>
                  <a:srgbClr val="C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모의 영어 </a:t>
            </a:r>
            <a:r>
              <a:rPr lang="ko-KR" altLang="en-US" sz="1050" dirty="0" smtClean="0">
                <a:ln w="3175">
                  <a:solidFill>
                    <a:srgbClr val="C00000">
                      <a:alpha val="65000"/>
                    </a:srgbClr>
                  </a:solidFill>
                </a:ln>
                <a:solidFill>
                  <a:srgbClr val="C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면접</a:t>
            </a:r>
            <a:r>
              <a:rPr lang="ko-KR" altLang="en-US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후 </a:t>
            </a:r>
            <a:r>
              <a:rPr lang="ko-KR" altLang="en-US" sz="1050" dirty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전문 </a:t>
            </a:r>
            <a:r>
              <a:rPr lang="ko-KR" altLang="en-US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강사에 의한 </a:t>
            </a:r>
            <a:r>
              <a:rPr lang="ko-KR" altLang="en-US" sz="1050" dirty="0" err="1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코칭</a:t>
            </a:r>
            <a:r>
              <a:rPr lang="ko-KR" altLang="en-US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시스템</a:t>
            </a:r>
            <a:endParaRPr lang="ko-KR" altLang="en-US" sz="1050" dirty="0">
              <a:ln w="3175">
                <a:solidFill>
                  <a:prstClr val="black">
                    <a:alpha val="65000"/>
                  </a:prstClr>
                </a:solidFill>
              </a:ln>
              <a:solidFill>
                <a:prstClr val="black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13103" y="3737900"/>
            <a:ext cx="2999257" cy="526228"/>
          </a:xfrm>
          <a:prstGeom prst="rect">
            <a:avLst/>
          </a:prstGeom>
          <a:noFill/>
        </p:spPr>
        <p:txBody>
          <a:bodyPr anchor="ctr"/>
          <a:lstStyle>
            <a:defPPr>
              <a:defRPr lang="ko-KR"/>
            </a:defPPr>
            <a:lvl1pPr>
              <a:defRPr sz="1200">
                <a:ln w="3175">
                  <a:solidFill>
                    <a:schemeClr val="tx1"/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영어인터뷰 </a:t>
            </a:r>
            <a:r>
              <a:rPr lang="en-US" altLang="ko-KR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(Interview)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400" dirty="0" smtClean="0">
              <a:ln w="3175">
                <a:solidFill>
                  <a:prstClr val="black">
                    <a:alpha val="65000"/>
                  </a:prstClr>
                </a:solidFill>
              </a:ln>
              <a:solidFill>
                <a:prstClr val="black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50" dirty="0">
                <a:ln w="3175">
                  <a:solidFill>
                    <a:srgbClr val="C00000">
                      <a:alpha val="65000"/>
                    </a:srgbClr>
                  </a:solidFill>
                </a:ln>
                <a:solidFill>
                  <a:srgbClr val="C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10~20</a:t>
            </a:r>
            <a:r>
              <a:rPr lang="ko-KR" altLang="en-US" sz="1050" dirty="0">
                <a:ln w="3175">
                  <a:solidFill>
                    <a:srgbClr val="C00000">
                      <a:alpha val="65000"/>
                    </a:srgbClr>
                  </a:solidFill>
                </a:ln>
                <a:solidFill>
                  <a:srgbClr val="C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개의 면접 카테고리</a:t>
            </a:r>
            <a:r>
              <a:rPr lang="ko-KR" altLang="en-US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별로 심층적인 면접학습</a:t>
            </a:r>
            <a:endParaRPr lang="en-US" altLang="ko-KR" sz="1050" dirty="0" smtClean="0">
              <a:ln w="3175">
                <a:solidFill>
                  <a:prstClr val="black">
                    <a:alpha val="65000"/>
                  </a:prstClr>
                </a:solidFill>
              </a:ln>
              <a:solidFill>
                <a:prstClr val="black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 flipH="1">
            <a:off x="4860032" y="3645024"/>
            <a:ext cx="288032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4790618" y="2881949"/>
            <a:ext cx="3021742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3600264" y="2881949"/>
            <a:ext cx="118776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3239900" y="2886712"/>
            <a:ext cx="360363" cy="47783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860033" y="4365104"/>
            <a:ext cx="2880319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5076057" y="5085184"/>
            <a:ext cx="23762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00" y="2739600"/>
            <a:ext cx="1800000" cy="3020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696" y="2236598"/>
            <a:ext cx="1324038" cy="5381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074" y="733719"/>
            <a:ext cx="1118531" cy="62530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09559" y="461942"/>
            <a:ext cx="3643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spc="60" dirty="0" smtClean="0">
                <a:solidFill>
                  <a:srgbClr val="224768">
                    <a:alpha val="80000"/>
                  </a:srgbClr>
                </a:solidFill>
                <a:latin typeface="Britannic Bold" pitchFamily="34" charset="0"/>
                <a:ea typeface="THE명품고딕R" pitchFamily="18" charset="-127"/>
              </a:rPr>
              <a:t>Company </a:t>
            </a:r>
            <a:r>
              <a:rPr lang="en-US" altLang="ko-KR" sz="1600" spc="60" dirty="0" smtClean="0">
                <a:solidFill>
                  <a:srgbClr val="224768">
                    <a:alpha val="80000"/>
                  </a:srgbClr>
                </a:solidFill>
                <a:latin typeface="AR BLANCA" pitchFamily="2" charset="0"/>
                <a:ea typeface="THE명품고딕R" pitchFamily="18" charset="-127"/>
              </a:rPr>
              <a:t>Reference</a:t>
            </a:r>
            <a:endParaRPr lang="ko-KR" altLang="en-US" sz="1600" spc="60" dirty="0">
              <a:solidFill>
                <a:srgbClr val="224768">
                  <a:alpha val="80000"/>
                </a:srgbClr>
              </a:solidFill>
              <a:latin typeface="AR BLANCA" pitchFamily="2" charset="0"/>
              <a:ea typeface="THE명품고딕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6222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49634" y="110344"/>
            <a:ext cx="50400" cy="61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6590842" y="6491309"/>
            <a:ext cx="2196000" cy="326827"/>
            <a:chOff x="6590842" y="6491309"/>
            <a:chExt cx="2196000" cy="326827"/>
          </a:xfrm>
        </p:grpSpPr>
        <p:grpSp>
          <p:nvGrpSpPr>
            <p:cNvPr id="45" name="그룹 32"/>
            <p:cNvGrpSpPr/>
            <p:nvPr/>
          </p:nvGrpSpPr>
          <p:grpSpPr>
            <a:xfrm>
              <a:off x="6590842" y="6491309"/>
              <a:ext cx="2196000" cy="326827"/>
              <a:chOff x="6500854" y="6491309"/>
              <a:chExt cx="2196000" cy="326827"/>
            </a:xfrm>
          </p:grpSpPr>
          <p:sp>
            <p:nvSpPr>
              <p:cNvPr id="47" name="사다리꼴 46"/>
              <p:cNvSpPr/>
              <p:nvPr/>
            </p:nvSpPr>
            <p:spPr>
              <a:xfrm>
                <a:off x="6500854" y="6491309"/>
                <a:ext cx="2196000" cy="288000"/>
              </a:xfrm>
              <a:prstGeom prst="trapezoid">
                <a:avLst>
                  <a:gd name="adj" fmla="val 718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7287144" y="6510359"/>
                <a:ext cx="122180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ko-KR" sz="16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나눔명조" pitchFamily="18" charset="-127"/>
                    <a:cs typeface="Angsana New" pitchFamily="18" charset="-34"/>
                  </a:rPr>
                  <a:t>Introduction      </a:t>
                </a:r>
                <a:r>
                  <a:rPr lang="en-US" altLang="ko-KR" sz="2000" b="1" i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나눔명조" pitchFamily="18" charset="-127"/>
                    <a:cs typeface="Angsana New" pitchFamily="18" charset="-34"/>
                  </a:rPr>
                  <a:t>06</a:t>
                </a:r>
                <a:endParaRPr lang="ko-KR" altLang="en-US" sz="2000" b="1" i="1" dirty="0">
                  <a:solidFill>
                    <a:schemeClr val="bg1">
                      <a:lumMod val="65000"/>
                    </a:schemeClr>
                  </a:solidFill>
                  <a:latin typeface="Angsana New" pitchFamily="18" charset="-34"/>
                  <a:cs typeface="Angsana New" pitchFamily="18" charset="-34"/>
                </a:endParaRPr>
              </a:p>
            </p:txBody>
          </p:sp>
        </p:grpSp>
        <p:pic>
          <p:nvPicPr>
            <p:cNvPr id="46" name="Picture 16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77066" y="6562747"/>
              <a:ext cx="540000" cy="171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6" name="TextBox 25"/>
          <p:cNvSpPr txBox="1"/>
          <p:nvPr/>
        </p:nvSpPr>
        <p:spPr>
          <a:xfrm>
            <a:off x="1701020" y="1504060"/>
            <a:ext cx="5760640" cy="307777"/>
          </a:xfrm>
          <a:prstGeom prst="rect">
            <a:avLst/>
          </a:prstGeom>
          <a:solidFill>
            <a:schemeClr val="accent4">
              <a:lumMod val="50000"/>
              <a:alpha val="65000"/>
            </a:schemeClr>
          </a:solidFill>
        </p:spPr>
        <p:txBody>
          <a:bodyPr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schemeClr val="bg1">
                      <a:alpha val="6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HSK </a:t>
            </a:r>
            <a:r>
              <a:rPr lang="ko-KR" altLang="en-US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작문 첨삭 플랫폼 </a:t>
            </a:r>
            <a:r>
              <a:rPr lang="en-US" altLang="ko-KR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“</a:t>
            </a:r>
            <a:r>
              <a:rPr lang="ko-KR" altLang="en-US" dirty="0" err="1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차이요우</a:t>
            </a:r>
            <a:r>
              <a:rPr lang="en-US" altLang="ko-KR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(</a:t>
            </a:r>
            <a:r>
              <a:rPr lang="en-US" altLang="ko-KR" dirty="0" err="1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Chiyou</a:t>
            </a:r>
            <a:r>
              <a:rPr lang="en-US" altLang="ko-KR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)”</a:t>
            </a:r>
            <a:endParaRPr kumimoji="0" lang="ko-KR" altLang="en-US" dirty="0">
              <a:ln w="3175">
                <a:solidFill>
                  <a:prstClr val="white">
                    <a:alpha val="65000"/>
                  </a:prstClr>
                </a:solidFill>
              </a:ln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1701615" y="1881203"/>
            <a:ext cx="57594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1701615" y="1431941"/>
            <a:ext cx="57594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4499992" y="2043704"/>
            <a:ext cx="3500462" cy="3362264"/>
          </a:xfrm>
          <a:prstGeom prst="roundRect">
            <a:avLst>
              <a:gd name="adj" fmla="val 703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4633343" y="2142163"/>
            <a:ext cx="3218400" cy="3159046"/>
          </a:xfrm>
          <a:prstGeom prst="roundRect">
            <a:avLst>
              <a:gd name="adj" fmla="val 257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813103" y="2995278"/>
            <a:ext cx="2927249" cy="556871"/>
          </a:xfrm>
          <a:prstGeom prst="rect">
            <a:avLst/>
          </a:prstGeom>
          <a:noFill/>
        </p:spPr>
        <p:txBody>
          <a:bodyPr anchor="ctr"/>
          <a:lstStyle>
            <a:defPPr>
              <a:defRPr lang="ko-KR"/>
            </a:defPPr>
            <a:lvl1pPr>
              <a:defRPr sz="1200">
                <a:ln w="3175">
                  <a:solidFill>
                    <a:schemeClr val="tx1"/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50" dirty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중국정부 유일의 공인 중국어 </a:t>
            </a:r>
            <a:r>
              <a:rPr lang="ko-KR" altLang="en-US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능력시험인</a:t>
            </a:r>
            <a:endParaRPr lang="en-US" altLang="ko-KR" sz="1050" dirty="0" smtClean="0">
              <a:ln w="3175">
                <a:solidFill>
                  <a:prstClr val="black">
                    <a:alpha val="65000"/>
                  </a:prstClr>
                </a:solidFill>
              </a:ln>
              <a:solidFill>
                <a:prstClr val="black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50" dirty="0">
                <a:ln w="3175">
                  <a:solidFill>
                    <a:srgbClr val="C00000">
                      <a:alpha val="65000"/>
                    </a:srgbClr>
                  </a:solidFill>
                </a:ln>
                <a:solidFill>
                  <a:srgbClr val="C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HSK</a:t>
            </a:r>
            <a:r>
              <a:rPr lang="ko-KR" altLang="en-US" sz="1050" dirty="0">
                <a:ln w="3175">
                  <a:solidFill>
                    <a:srgbClr val="C00000">
                      <a:alpha val="65000"/>
                    </a:srgbClr>
                  </a:solidFill>
                </a:ln>
                <a:solidFill>
                  <a:srgbClr val="C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시험 대비 작문 첨삭 플랫폼</a:t>
            </a:r>
            <a:endParaRPr lang="en-US" altLang="ko-KR" sz="1050" dirty="0">
              <a:ln w="3175">
                <a:solidFill>
                  <a:srgbClr val="C00000">
                    <a:alpha val="65000"/>
                  </a:srgbClr>
                </a:solidFill>
              </a:ln>
              <a:solidFill>
                <a:srgbClr val="C0000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13103" y="4463827"/>
            <a:ext cx="2783233" cy="510237"/>
          </a:xfrm>
          <a:prstGeom prst="rect">
            <a:avLst/>
          </a:prstGeom>
          <a:noFill/>
        </p:spPr>
        <p:txBody>
          <a:bodyPr anchor="ctr"/>
          <a:lstStyle>
            <a:defPPr>
              <a:defRPr lang="ko-KR"/>
            </a:defPPr>
            <a:lvl1pPr>
              <a:defRPr sz="1200">
                <a:ln w="3175">
                  <a:solidFill>
                    <a:schemeClr val="tx1"/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학습의 전 과정을 온라인화하여 </a:t>
            </a:r>
            <a:r>
              <a:rPr lang="ko-KR" altLang="en-US" sz="1050" dirty="0">
                <a:ln w="3175">
                  <a:solidFill>
                    <a:srgbClr val="C00000">
                      <a:alpha val="65000"/>
                    </a:srgbClr>
                  </a:solidFill>
                </a:ln>
                <a:solidFill>
                  <a:srgbClr val="C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가격을 최소화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13103" y="3737900"/>
            <a:ext cx="2808225" cy="526228"/>
          </a:xfrm>
          <a:prstGeom prst="rect">
            <a:avLst/>
          </a:prstGeom>
          <a:noFill/>
        </p:spPr>
        <p:txBody>
          <a:bodyPr anchor="ctr"/>
          <a:lstStyle>
            <a:defPPr>
              <a:defRPr lang="ko-KR"/>
            </a:defPPr>
            <a:lvl1pPr>
              <a:defRPr sz="1200">
                <a:ln w="3175">
                  <a:solidFill>
                    <a:schemeClr val="tx1"/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원하는 급수를 선택한 뒤에 문제를 풀고</a:t>
            </a:r>
            <a:endParaRPr lang="en-US" altLang="ko-KR" sz="1050" dirty="0" smtClean="0">
              <a:ln w="3175">
                <a:solidFill>
                  <a:prstClr val="black">
                    <a:alpha val="65000"/>
                  </a:prstClr>
                </a:solidFill>
              </a:ln>
              <a:solidFill>
                <a:prstClr val="black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중국인 </a:t>
            </a:r>
            <a:r>
              <a:rPr lang="ko-KR" altLang="en-US" sz="1050" dirty="0" err="1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원어민</a:t>
            </a:r>
            <a:r>
              <a:rPr lang="ko-KR" altLang="en-US" sz="1050" dirty="0" smtClean="0">
                <a:ln w="3175">
                  <a:solidFill>
                    <a:prstClr val="black">
                      <a:alpha val="65000"/>
                    </a:prstClr>
                  </a:solidFill>
                </a:ln>
                <a:solidFill>
                  <a:prstClr val="black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 강사에게 </a:t>
            </a:r>
            <a:r>
              <a:rPr lang="en-US" altLang="ko-KR" sz="1050" dirty="0">
                <a:ln w="3175">
                  <a:solidFill>
                    <a:srgbClr val="C00000">
                      <a:alpha val="65000"/>
                    </a:srgbClr>
                  </a:solidFill>
                </a:ln>
                <a:solidFill>
                  <a:srgbClr val="C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1:1</a:t>
            </a:r>
            <a:r>
              <a:rPr lang="ko-KR" altLang="en-US" sz="1050" dirty="0">
                <a:ln w="3175">
                  <a:solidFill>
                    <a:srgbClr val="C00000">
                      <a:alpha val="65000"/>
                    </a:srgbClr>
                  </a:solidFill>
                </a:ln>
                <a:solidFill>
                  <a:srgbClr val="C00000"/>
                </a:solidFill>
                <a:latin typeface="THE명품고딕R" panose="02020603020101020101" pitchFamily="18" charset="-127"/>
                <a:ea typeface="THE명품고딕R" panose="02020603020101020101" pitchFamily="18" charset="-127"/>
              </a:rPr>
              <a:t>로 첨삭 지도</a:t>
            </a:r>
            <a:endParaRPr lang="en-US" altLang="ko-KR" sz="1050" dirty="0">
              <a:ln w="3175">
                <a:solidFill>
                  <a:srgbClr val="C00000">
                    <a:alpha val="65000"/>
                  </a:srgbClr>
                </a:solidFill>
              </a:ln>
              <a:solidFill>
                <a:srgbClr val="C00000"/>
              </a:solidFill>
              <a:latin typeface="THE명품고딕R" panose="02020603020101020101" pitchFamily="18" charset="-127"/>
              <a:ea typeface="THE명품고딕R" panose="02020603020101020101" pitchFamily="18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 flipH="1">
            <a:off x="4860032" y="3645024"/>
            <a:ext cx="288032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4790618" y="2881949"/>
            <a:ext cx="3021742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3600264" y="2881949"/>
            <a:ext cx="118776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3239900" y="2886712"/>
            <a:ext cx="360363" cy="47783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860033" y="4365104"/>
            <a:ext cx="2880319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5076057" y="5085184"/>
            <a:ext cx="23762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4" descr="http://www.practiceaptitudetests.com/wp-content/themes/pat/images/dashboard-images/imac1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 l="-59"/>
          <a:stretch>
            <a:fillRect/>
          </a:stretch>
        </p:blipFill>
        <p:spPr bwMode="auto">
          <a:xfrm>
            <a:off x="395536" y="3009482"/>
            <a:ext cx="3402286" cy="2711244"/>
          </a:xfrm>
          <a:prstGeom prst="rect">
            <a:avLst/>
          </a:prstGeom>
          <a:noFill/>
          <a:effectLst>
            <a:reflection stA="52000" endPos="35000" dist="63500" dir="5400000" sy="-100000" algn="bl" rotWithShape="0"/>
          </a:effectLst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3142800"/>
            <a:ext cx="3135600" cy="18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47" y="2204864"/>
            <a:ext cx="1530535" cy="630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71" y="664880"/>
            <a:ext cx="829350" cy="695877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509559" y="461942"/>
            <a:ext cx="3643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spc="60" dirty="0" smtClean="0">
                <a:solidFill>
                  <a:srgbClr val="224768">
                    <a:alpha val="80000"/>
                  </a:srgbClr>
                </a:solidFill>
                <a:latin typeface="Britannic Bold" pitchFamily="34" charset="0"/>
                <a:ea typeface="THE명품고딕R" pitchFamily="18" charset="-127"/>
              </a:rPr>
              <a:t>Company </a:t>
            </a:r>
            <a:r>
              <a:rPr lang="en-US" altLang="ko-KR" sz="1600" spc="60" dirty="0" smtClean="0">
                <a:solidFill>
                  <a:srgbClr val="224768">
                    <a:alpha val="80000"/>
                  </a:srgbClr>
                </a:solidFill>
                <a:latin typeface="AR BLANCA" pitchFamily="2" charset="0"/>
                <a:ea typeface="THE명품고딕R" pitchFamily="18" charset="-127"/>
              </a:rPr>
              <a:t>Reference</a:t>
            </a:r>
            <a:endParaRPr lang="ko-KR" altLang="en-US" sz="1600" spc="60" dirty="0">
              <a:solidFill>
                <a:srgbClr val="224768">
                  <a:alpha val="80000"/>
                </a:srgbClr>
              </a:solidFill>
              <a:latin typeface="AR BLANCA" pitchFamily="2" charset="0"/>
              <a:ea typeface="THE명품고딕R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623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49634" y="110344"/>
            <a:ext cx="50400" cy="61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6590842" y="6491309"/>
            <a:ext cx="2196000" cy="326827"/>
            <a:chOff x="6590842" y="6491309"/>
            <a:chExt cx="2196000" cy="326827"/>
          </a:xfrm>
        </p:grpSpPr>
        <p:grpSp>
          <p:nvGrpSpPr>
            <p:cNvPr id="45" name="그룹 32"/>
            <p:cNvGrpSpPr/>
            <p:nvPr/>
          </p:nvGrpSpPr>
          <p:grpSpPr>
            <a:xfrm>
              <a:off x="6590842" y="6491309"/>
              <a:ext cx="2196000" cy="326827"/>
              <a:chOff x="6500854" y="6491309"/>
              <a:chExt cx="2196000" cy="326827"/>
            </a:xfrm>
          </p:grpSpPr>
          <p:sp>
            <p:nvSpPr>
              <p:cNvPr id="47" name="사다리꼴 46"/>
              <p:cNvSpPr/>
              <p:nvPr/>
            </p:nvSpPr>
            <p:spPr>
              <a:xfrm>
                <a:off x="6500854" y="6491309"/>
                <a:ext cx="2196000" cy="288000"/>
              </a:xfrm>
              <a:prstGeom prst="trapezoid">
                <a:avLst>
                  <a:gd name="adj" fmla="val 718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7287144" y="6510359"/>
                <a:ext cx="122180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ko-KR" sz="16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나눔명조" pitchFamily="18" charset="-127"/>
                    <a:cs typeface="Angsana New" pitchFamily="18" charset="-34"/>
                  </a:rPr>
                  <a:t>Introduction      </a:t>
                </a:r>
                <a:r>
                  <a:rPr lang="en-US" altLang="ko-KR" sz="2000" b="1" i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나눔명조" pitchFamily="18" charset="-127"/>
                    <a:cs typeface="Angsana New" pitchFamily="18" charset="-34"/>
                  </a:rPr>
                  <a:t>07</a:t>
                </a:r>
                <a:endParaRPr lang="ko-KR" altLang="en-US" sz="2000" b="1" i="1" dirty="0">
                  <a:solidFill>
                    <a:schemeClr val="bg1">
                      <a:lumMod val="65000"/>
                    </a:schemeClr>
                  </a:solidFill>
                  <a:latin typeface="Angsana New" pitchFamily="18" charset="-34"/>
                  <a:cs typeface="Angsana New" pitchFamily="18" charset="-34"/>
                </a:endParaRPr>
              </a:p>
            </p:txBody>
          </p:sp>
        </p:grpSp>
        <p:pic>
          <p:nvPicPr>
            <p:cNvPr id="46" name="Picture 16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77066" y="6562747"/>
              <a:ext cx="540000" cy="171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6" name="TextBox 25"/>
          <p:cNvSpPr txBox="1"/>
          <p:nvPr/>
        </p:nvSpPr>
        <p:spPr>
          <a:xfrm>
            <a:off x="1043608" y="1492479"/>
            <a:ext cx="2798972" cy="507831"/>
          </a:xfrm>
          <a:prstGeom prst="rect">
            <a:avLst/>
          </a:prstGeom>
          <a:solidFill>
            <a:schemeClr val="accent4">
              <a:lumMod val="50000"/>
              <a:alpha val="6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schemeClr val="bg1">
                      <a:alpha val="6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중국어 종합교육 플랫폼</a:t>
            </a:r>
            <a:endParaRPr kumimoji="0" lang="en-US" altLang="ko-KR" sz="1100" dirty="0" smtClean="0">
              <a:ln w="3175">
                <a:solidFill>
                  <a:prstClr val="white">
                    <a:alpha val="65000"/>
                  </a:prstClr>
                </a:solidFill>
              </a:ln>
              <a:solidFill>
                <a:prstClr val="white"/>
              </a:solidFill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300" dirty="0" smtClean="0">
              <a:ln w="3175">
                <a:solidFill>
                  <a:prstClr val="white">
                    <a:alpha val="65000"/>
                  </a:prstClr>
                </a:solidFill>
              </a:ln>
              <a:solidFill>
                <a:prstClr val="white"/>
              </a:solidFill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kumimoji="0" lang="en-US" altLang="ko-KR" sz="1100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“</a:t>
            </a:r>
            <a:r>
              <a:rPr kumimoji="0" lang="ko-KR" altLang="en-US" sz="1100" dirty="0" err="1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차이나로드</a:t>
            </a:r>
            <a:r>
              <a:rPr kumimoji="0" lang="en-US" altLang="ko-KR" sz="1100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(</a:t>
            </a:r>
            <a:r>
              <a:rPr kumimoji="0" lang="en-US" altLang="ko-KR" sz="1100" dirty="0" err="1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ChinaRoad</a:t>
            </a:r>
            <a:r>
              <a:rPr kumimoji="0" lang="en-US" altLang="ko-KR" sz="1100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)”</a:t>
            </a:r>
            <a:endParaRPr kumimoji="0" lang="ko-KR" altLang="en-US" sz="1100" dirty="0">
              <a:ln w="3175">
                <a:solidFill>
                  <a:prstClr val="white">
                    <a:alpha val="65000"/>
                  </a:prstClr>
                </a:solidFill>
              </a:ln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1044204" y="2060848"/>
            <a:ext cx="2798376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1044204" y="1431941"/>
            <a:ext cx="2798376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83" y="967125"/>
            <a:ext cx="583021" cy="385943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6402225" y="967202"/>
            <a:ext cx="578682" cy="385788"/>
            <a:chOff x="4860032" y="3673469"/>
            <a:chExt cx="864098" cy="57606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032" y="3673469"/>
              <a:ext cx="864098" cy="576065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860032" y="3673469"/>
              <a:ext cx="864098" cy="576065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09559" y="461942"/>
            <a:ext cx="3643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spc="60" dirty="0" smtClean="0">
                <a:solidFill>
                  <a:srgbClr val="224768">
                    <a:alpha val="80000"/>
                  </a:srgbClr>
                </a:solidFill>
                <a:latin typeface="Britannic Bold" pitchFamily="34" charset="0"/>
                <a:ea typeface="THE명품고딕R" pitchFamily="18" charset="-127"/>
              </a:rPr>
              <a:t>Company </a:t>
            </a:r>
            <a:r>
              <a:rPr lang="en-US" altLang="ko-KR" sz="1600" spc="60" dirty="0" smtClean="0">
                <a:solidFill>
                  <a:srgbClr val="224768">
                    <a:alpha val="80000"/>
                  </a:srgbClr>
                </a:solidFill>
                <a:latin typeface="AR BLANCA" pitchFamily="2" charset="0"/>
                <a:ea typeface="THE명품고딕R" pitchFamily="18" charset="-127"/>
              </a:rPr>
              <a:t>Reference</a:t>
            </a:r>
            <a:endParaRPr lang="ko-KR" altLang="en-US" sz="1600" spc="60" dirty="0">
              <a:solidFill>
                <a:srgbClr val="224768">
                  <a:alpha val="80000"/>
                </a:srgbClr>
              </a:solidFill>
              <a:latin typeface="AR BLANCA" pitchFamily="2" charset="0"/>
              <a:ea typeface="THE명품고딕R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575442" y="2204864"/>
            <a:ext cx="2232248" cy="4104869"/>
            <a:chOff x="1475656" y="2228850"/>
            <a:chExt cx="2232248" cy="4104869"/>
          </a:xfrm>
        </p:grpSpPr>
        <p:pic>
          <p:nvPicPr>
            <p:cNvPr id="23" name="Picture 2" descr="C:\Users\user\Desktop\iphone_PNG5724.png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22640" r="23464"/>
            <a:stretch/>
          </p:blipFill>
          <p:spPr bwMode="auto">
            <a:xfrm>
              <a:off x="1475656" y="2228850"/>
              <a:ext cx="2232248" cy="41048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" name="그림 1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800" y="2743200"/>
              <a:ext cx="1800000" cy="3016800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1326969" y="2204864"/>
            <a:ext cx="2232248" cy="4104869"/>
            <a:chOff x="1475656" y="2228850"/>
            <a:chExt cx="2232248" cy="4104869"/>
          </a:xfrm>
        </p:grpSpPr>
        <p:pic>
          <p:nvPicPr>
            <p:cNvPr id="22" name="Picture 2" descr="C:\Users\user\Desktop\iphone_PNG5724.png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22640" r="23464"/>
            <a:stretch/>
          </p:blipFill>
          <p:spPr bwMode="auto">
            <a:xfrm>
              <a:off x="1475656" y="2228850"/>
              <a:ext cx="2232248" cy="41048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그림 23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799" y="2743200"/>
              <a:ext cx="1800000" cy="3016800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5292080" y="1492479"/>
            <a:ext cx="2798972" cy="507831"/>
          </a:xfrm>
          <a:prstGeom prst="rect">
            <a:avLst/>
          </a:prstGeom>
          <a:solidFill>
            <a:schemeClr val="accent4">
              <a:lumMod val="50000"/>
              <a:alpha val="65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schemeClr val="bg1">
                      <a:alpha val="6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한국</a:t>
            </a:r>
            <a:r>
              <a:rPr kumimoji="0" lang="ko-KR" altLang="en-US" sz="1100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어 종합교육 플랫폼</a:t>
            </a:r>
            <a:endParaRPr kumimoji="0" lang="en-US" altLang="ko-KR" sz="1100" dirty="0" smtClean="0">
              <a:ln w="3175">
                <a:solidFill>
                  <a:prstClr val="white">
                    <a:alpha val="65000"/>
                  </a:prstClr>
                </a:solidFill>
              </a:ln>
              <a:solidFill>
                <a:prstClr val="white"/>
              </a:solidFill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300" dirty="0" smtClean="0">
              <a:ln w="3175">
                <a:solidFill>
                  <a:prstClr val="white">
                    <a:alpha val="65000"/>
                  </a:prstClr>
                </a:solidFill>
              </a:ln>
              <a:solidFill>
                <a:prstClr val="white"/>
              </a:solidFill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kumimoji="0" lang="en-US" altLang="ko-KR" sz="1100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“</a:t>
            </a:r>
            <a:r>
              <a:rPr kumimoji="0" lang="ko-KR" altLang="en-US" sz="1100" dirty="0" err="1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한챗</a:t>
            </a:r>
            <a:r>
              <a:rPr kumimoji="0" lang="ko-KR" altLang="en-US" sz="1100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 </a:t>
            </a:r>
            <a:r>
              <a:rPr kumimoji="0" lang="en-US" altLang="ko-KR" sz="1100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(</a:t>
            </a:r>
            <a:r>
              <a:rPr kumimoji="0" lang="en-US" altLang="ko-KR" sz="1100" dirty="0" err="1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HanChat</a:t>
            </a:r>
            <a:r>
              <a:rPr kumimoji="0" lang="en-US" altLang="ko-KR" sz="1100" dirty="0" smtClean="0">
                <a:ln w="3175">
                  <a:solidFill>
                    <a:prstClr val="white">
                      <a:alpha val="65000"/>
                    </a:prstClr>
                  </a:solidFill>
                </a:ln>
                <a:solidFill>
                  <a:prstClr val="white"/>
                </a:solidFill>
              </a:rPr>
              <a:t>)”</a:t>
            </a:r>
            <a:endParaRPr kumimoji="0" lang="ko-KR" altLang="en-US" sz="1100" dirty="0">
              <a:ln w="3175">
                <a:solidFill>
                  <a:prstClr val="white">
                    <a:alpha val="65000"/>
                  </a:prstClr>
                </a:solidFill>
              </a:ln>
              <a:solidFill>
                <a:prstClr val="white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H="1">
            <a:off x="5292676" y="2060848"/>
            <a:ext cx="2798376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5292676" y="1431941"/>
            <a:ext cx="2798376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2748956" y="3975586"/>
            <a:ext cx="3421572" cy="50405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i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조선일보명조" pitchFamily="18" charset="-127"/>
              </a:rPr>
              <a:t>2018</a:t>
            </a:r>
            <a:r>
              <a:rPr lang="ko-KR" altLang="en-US" sz="2000" i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더페이스샵 잉크립퀴드체" panose="03050503000000000000" pitchFamily="66" charset="-127"/>
                <a:ea typeface="더페이스샵 잉크립퀴드체" panose="03050503000000000000" pitchFamily="66" charset="-127"/>
                <a:cs typeface="조선일보명조" pitchFamily="18" charset="-127"/>
              </a:rPr>
              <a:t>년 출시 예정</a:t>
            </a:r>
          </a:p>
        </p:txBody>
      </p:sp>
    </p:spTree>
    <p:extLst>
      <p:ext uri="{BB962C8B-B14F-4D97-AF65-F5344CB8AC3E}">
        <p14:creationId xmlns:p14="http://schemas.microsoft.com/office/powerpoint/2010/main" val="365182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49634" y="110344"/>
            <a:ext cx="50400" cy="61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6590842" y="6491309"/>
            <a:ext cx="2196000" cy="296049"/>
            <a:chOff x="6590842" y="6491309"/>
            <a:chExt cx="2196000" cy="296049"/>
          </a:xfrm>
        </p:grpSpPr>
        <p:grpSp>
          <p:nvGrpSpPr>
            <p:cNvPr id="45" name="그룹 32"/>
            <p:cNvGrpSpPr/>
            <p:nvPr/>
          </p:nvGrpSpPr>
          <p:grpSpPr>
            <a:xfrm>
              <a:off x="6590842" y="6491309"/>
              <a:ext cx="2196000" cy="296049"/>
              <a:chOff x="6500854" y="6491309"/>
              <a:chExt cx="2196000" cy="296049"/>
            </a:xfrm>
          </p:grpSpPr>
          <p:sp>
            <p:nvSpPr>
              <p:cNvPr id="47" name="사다리꼴 46"/>
              <p:cNvSpPr/>
              <p:nvPr/>
            </p:nvSpPr>
            <p:spPr>
              <a:xfrm>
                <a:off x="6500854" y="6491309"/>
                <a:ext cx="2196000" cy="288000"/>
              </a:xfrm>
              <a:prstGeom prst="trapezoid">
                <a:avLst>
                  <a:gd name="adj" fmla="val 7185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7287144" y="6510359"/>
                <a:ext cx="122180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60000"/>
                  </a:lnSpc>
                </a:pPr>
                <a:r>
                  <a:rPr lang="en-US" altLang="ko-KR" sz="16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나눔명조" pitchFamily="18" charset="-127"/>
                    <a:cs typeface="Angsana New" pitchFamily="18" charset="-34"/>
                  </a:rPr>
                  <a:t>Introduction      </a:t>
                </a:r>
                <a:r>
                  <a:rPr lang="en-US" altLang="ko-KR" sz="2000" b="1" i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65000"/>
                      </a:schemeClr>
                    </a:solidFill>
                    <a:latin typeface="Angsana New" pitchFamily="18" charset="-34"/>
                    <a:ea typeface="나눔명조" pitchFamily="18" charset="-127"/>
                    <a:cs typeface="Angsana New" pitchFamily="18" charset="-34"/>
                  </a:rPr>
                  <a:t>08</a:t>
                </a:r>
                <a:endParaRPr lang="ko-KR" altLang="en-US" sz="2000" b="1" i="1" dirty="0">
                  <a:solidFill>
                    <a:schemeClr val="bg1">
                      <a:lumMod val="65000"/>
                    </a:schemeClr>
                  </a:solidFill>
                  <a:latin typeface="Angsana New" pitchFamily="18" charset="-34"/>
                  <a:cs typeface="Angsana New" pitchFamily="18" charset="-34"/>
                </a:endParaRPr>
              </a:p>
            </p:txBody>
          </p:sp>
        </p:grpSp>
        <p:pic>
          <p:nvPicPr>
            <p:cNvPr id="46" name="Picture 16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CFCFC"/>
                </a:clrFrom>
                <a:clrTo>
                  <a:srgbClr val="FCFCFC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77066" y="6562747"/>
              <a:ext cx="540000" cy="171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1" name="직사각형 20"/>
          <p:cNvSpPr/>
          <p:nvPr/>
        </p:nvSpPr>
        <p:spPr>
          <a:xfrm>
            <a:off x="509559" y="461942"/>
            <a:ext cx="36433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600" spc="60" dirty="0" smtClean="0">
                <a:solidFill>
                  <a:srgbClr val="224768">
                    <a:alpha val="80000"/>
                  </a:srgbClr>
                </a:solidFill>
                <a:latin typeface="Britannic Bold" pitchFamily="34" charset="0"/>
                <a:ea typeface="THE명품고딕R" pitchFamily="18" charset="-127"/>
              </a:rPr>
              <a:t>Company </a:t>
            </a:r>
            <a:r>
              <a:rPr lang="en-US" altLang="ko-KR" sz="1600" spc="60" dirty="0" smtClean="0">
                <a:solidFill>
                  <a:srgbClr val="224768">
                    <a:alpha val="80000"/>
                  </a:srgbClr>
                </a:solidFill>
                <a:latin typeface="AR BLANCA" pitchFamily="2" charset="0"/>
                <a:ea typeface="THE명품고딕R" pitchFamily="18" charset="-127"/>
              </a:rPr>
              <a:t>Network</a:t>
            </a:r>
            <a:endParaRPr lang="ko-KR" altLang="en-US" sz="1600" spc="60" dirty="0">
              <a:solidFill>
                <a:srgbClr val="224768">
                  <a:alpha val="80000"/>
                </a:srgbClr>
              </a:solidFill>
              <a:latin typeface="AR BLANCA" pitchFamily="2" charset="0"/>
              <a:ea typeface="THE명품고딕R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763688" y="1985021"/>
            <a:ext cx="1135080" cy="94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51008" y="2295743"/>
            <a:ext cx="3960440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atin typeface="THE명품고딕M" panose="02020603020101020101" pitchFamily="18" charset="-127"/>
                <a:ea typeface="THE명품고딕M" panose="02020603020101020101" pitchFamily="18" charset="-127"/>
              </a:rPr>
              <a:t>유치원</a:t>
            </a:r>
            <a:r>
              <a:rPr lang="en-US" altLang="ko-KR" sz="1200" dirty="0" smtClean="0">
                <a:latin typeface="THE명품고딕M" panose="02020603020101020101" pitchFamily="18" charset="-127"/>
                <a:ea typeface="THE명품고딕M" panose="02020603020101020101" pitchFamily="18" charset="-127"/>
              </a:rPr>
              <a:t>, </a:t>
            </a:r>
            <a:r>
              <a:rPr lang="ko-KR" altLang="en-US" sz="1200" dirty="0" smtClean="0">
                <a:latin typeface="THE명품고딕M" panose="02020603020101020101" pitchFamily="18" charset="-127"/>
                <a:ea typeface="THE명품고딕M" panose="02020603020101020101" pitchFamily="18" charset="-127"/>
              </a:rPr>
              <a:t>초등학생 대상 </a:t>
            </a:r>
            <a:r>
              <a:rPr lang="ko-KR" altLang="en-US" sz="1200" dirty="0" err="1" smtClean="0">
                <a:latin typeface="THE명품고딕M" panose="02020603020101020101" pitchFamily="18" charset="-127"/>
                <a:ea typeface="THE명품고딕M" panose="02020603020101020101" pitchFamily="18" charset="-127"/>
              </a:rPr>
              <a:t>콘텐츠</a:t>
            </a:r>
            <a:r>
              <a:rPr lang="ko-KR" altLang="en-US" sz="1200" dirty="0" smtClean="0">
                <a:latin typeface="THE명품고딕M" panose="02020603020101020101" pitchFamily="18" charset="-127"/>
                <a:ea typeface="THE명품고딕M" panose="02020603020101020101" pitchFamily="18" charset="-127"/>
              </a:rPr>
              <a:t> 기획</a:t>
            </a:r>
            <a:r>
              <a:rPr lang="en-US" altLang="ko-KR" sz="1200" dirty="0" smtClean="0">
                <a:latin typeface="THE명품고딕M" panose="02020603020101020101" pitchFamily="18" charset="-127"/>
                <a:ea typeface="THE명품고딕M" panose="02020603020101020101" pitchFamily="18" charset="-127"/>
              </a:rPr>
              <a:t>, </a:t>
            </a:r>
            <a:r>
              <a:rPr lang="ko-KR" altLang="en-US" sz="1200" dirty="0" smtClean="0">
                <a:latin typeface="THE명품고딕M" panose="02020603020101020101" pitchFamily="18" charset="-127"/>
                <a:ea typeface="THE명품고딕M" panose="02020603020101020101" pitchFamily="18" charset="-127"/>
              </a:rPr>
              <a:t>제작</a:t>
            </a:r>
            <a:r>
              <a:rPr lang="en-US" altLang="ko-KR" sz="1200" dirty="0" smtClean="0">
                <a:latin typeface="THE명품고딕M" panose="02020603020101020101" pitchFamily="18" charset="-127"/>
                <a:ea typeface="THE명품고딕M" panose="02020603020101020101" pitchFamily="18" charset="-127"/>
              </a:rPr>
              <a:t>, </a:t>
            </a:r>
            <a:r>
              <a:rPr lang="ko-KR" altLang="en-US" sz="1200" dirty="0" smtClean="0">
                <a:latin typeface="THE명품고딕M" panose="02020603020101020101" pitchFamily="18" charset="-127"/>
                <a:ea typeface="THE명품고딕M" panose="02020603020101020101" pitchFamily="18" charset="-127"/>
              </a:rPr>
              <a:t>유통 전문기업</a:t>
            </a:r>
            <a:endParaRPr lang="en-US" altLang="ko-KR" sz="1200" dirty="0" smtClean="0"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latin typeface="THE명품고딕M" panose="02020603020101020101" pitchFamily="18" charset="-127"/>
                <a:ea typeface="THE명품고딕M" panose="02020603020101020101" pitchFamily="18" charset="-127"/>
              </a:rPr>
              <a:t>영어</a:t>
            </a:r>
            <a:r>
              <a:rPr lang="en-US" altLang="ko-KR" sz="1200" dirty="0" smtClean="0">
                <a:latin typeface="THE명품고딕M" panose="02020603020101020101" pitchFamily="18" charset="-127"/>
                <a:ea typeface="THE명품고딕M" panose="02020603020101020101" pitchFamily="18" charset="-127"/>
              </a:rPr>
              <a:t>, </a:t>
            </a:r>
            <a:r>
              <a:rPr lang="ko-KR" altLang="en-US" sz="1200" dirty="0" smtClean="0">
                <a:latin typeface="THE명품고딕M" panose="02020603020101020101" pitchFamily="18" charset="-127"/>
                <a:ea typeface="THE명품고딕M" panose="02020603020101020101" pitchFamily="18" charset="-127"/>
              </a:rPr>
              <a:t>수학</a:t>
            </a:r>
            <a:r>
              <a:rPr lang="en-US" altLang="ko-KR" sz="1200" dirty="0" smtClean="0">
                <a:latin typeface="THE명품고딕M" panose="02020603020101020101" pitchFamily="18" charset="-127"/>
                <a:ea typeface="THE명품고딕M" panose="02020603020101020101" pitchFamily="18" charset="-127"/>
              </a:rPr>
              <a:t>, </a:t>
            </a:r>
            <a:r>
              <a:rPr lang="ko-KR" altLang="en-US" sz="1200" dirty="0" smtClean="0">
                <a:latin typeface="THE명품고딕M" panose="02020603020101020101" pitchFamily="18" charset="-127"/>
                <a:ea typeface="THE명품고딕M" panose="02020603020101020101" pitchFamily="18" charset="-127"/>
              </a:rPr>
              <a:t>중국어 등 자체 </a:t>
            </a:r>
            <a:r>
              <a:rPr lang="ko-KR" altLang="en-US" sz="1200" dirty="0" err="1" smtClean="0">
                <a:latin typeface="THE명품고딕M" panose="02020603020101020101" pitchFamily="18" charset="-127"/>
                <a:ea typeface="THE명품고딕M" panose="02020603020101020101" pitchFamily="18" charset="-127"/>
              </a:rPr>
              <a:t>콘텐츠</a:t>
            </a:r>
            <a:r>
              <a:rPr lang="ko-KR" altLang="en-US" sz="1200" dirty="0" smtClean="0">
                <a:latin typeface="THE명품고딕M" panose="02020603020101020101" pitchFamily="18" charset="-127"/>
                <a:ea typeface="THE명품고딕M" panose="02020603020101020101" pitchFamily="18" charset="-127"/>
              </a:rPr>
              <a:t> 및 유통망 보유</a:t>
            </a:r>
            <a:endParaRPr lang="ko-KR" altLang="en-US" sz="1200" dirty="0">
              <a:latin typeface="THE명품고딕M" panose="02020603020101020101" pitchFamily="18" charset="-127"/>
              <a:ea typeface="THE명품고딕M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112" y="1053348"/>
            <a:ext cx="2088232" cy="59663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83156" y="1783117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THE명품고딕EB" panose="02020603020101020101" pitchFamily="18" charset="-127"/>
                <a:ea typeface="THE명품고딕EB" panose="02020603020101020101" pitchFamily="18" charset="-127"/>
              </a:rPr>
              <a:t>“ </a:t>
            </a:r>
            <a:r>
              <a:rPr lang="ko-KR" altLang="en-US" sz="1600" dirty="0" smtClean="0">
                <a:latin typeface="THE명품고딕EB" panose="02020603020101020101" pitchFamily="18" charset="-127"/>
                <a:ea typeface="THE명품고딕EB" panose="02020603020101020101" pitchFamily="18" charset="-127"/>
              </a:rPr>
              <a:t>서광기획 </a:t>
            </a:r>
            <a:r>
              <a:rPr lang="en-US" altLang="ko-KR" sz="1600" dirty="0" smtClean="0">
                <a:latin typeface="THE명품고딕EB" panose="02020603020101020101" pitchFamily="18" charset="-127"/>
                <a:ea typeface="THE명품고딕EB" panose="02020603020101020101" pitchFamily="18" charset="-127"/>
              </a:rPr>
              <a:t>”</a:t>
            </a:r>
            <a:endParaRPr lang="ko-KR" altLang="en-US" sz="1600" dirty="0">
              <a:latin typeface="THE명품고딕EB" panose="02020603020101020101" pitchFamily="18" charset="-127"/>
              <a:ea typeface="THE명품고딕EB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8839" y="2528191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THE명품고딕M" panose="02020603020101020101" pitchFamily="18" charset="-127"/>
                <a:ea typeface="THE명품고딕M" panose="02020603020101020101" pitchFamily="18" charset="-127"/>
              </a:rPr>
              <a:t>유치원</a:t>
            </a:r>
            <a:r>
              <a:rPr lang="en-US" altLang="ko-KR" sz="1200" dirty="0">
                <a:latin typeface="THE명품고딕M" panose="02020603020101020101" pitchFamily="18" charset="-127"/>
                <a:ea typeface="THE명품고딕M" panose="02020603020101020101" pitchFamily="18" charset="-127"/>
              </a:rPr>
              <a:t>, </a:t>
            </a:r>
            <a:r>
              <a:rPr lang="ko-KR" altLang="en-US" sz="1200" dirty="0">
                <a:latin typeface="THE명품고딕M" panose="02020603020101020101" pitchFamily="18" charset="-127"/>
                <a:ea typeface="THE명품고딕M" panose="02020603020101020101" pitchFamily="18" charset="-127"/>
              </a:rPr>
              <a:t>초등학생 대상 영어 </a:t>
            </a:r>
            <a:r>
              <a:rPr lang="ko-KR" altLang="en-US" sz="1200" dirty="0" err="1">
                <a:latin typeface="THE명품고딕M" panose="02020603020101020101" pitchFamily="18" charset="-127"/>
                <a:ea typeface="THE명품고딕M" panose="02020603020101020101" pitchFamily="18" charset="-127"/>
              </a:rPr>
              <a:t>콘텐츠</a:t>
            </a:r>
            <a:r>
              <a:rPr lang="ko-KR" altLang="en-US" sz="1200" dirty="0">
                <a:latin typeface="THE명품고딕M" panose="02020603020101020101" pitchFamily="18" charset="-127"/>
                <a:ea typeface="THE명품고딕M" panose="02020603020101020101" pitchFamily="18" charset="-127"/>
              </a:rPr>
              <a:t> 전문 기업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997816" y="2064066"/>
            <a:ext cx="1166472" cy="949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965" y="1052736"/>
            <a:ext cx="1584176" cy="78691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932980" y="1854512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THE명품고딕EB" panose="02020603020101020101" pitchFamily="18" charset="-127"/>
                <a:ea typeface="THE명품고딕EB" panose="02020603020101020101" pitchFamily="18" charset="-127"/>
              </a:rPr>
              <a:t>“ </a:t>
            </a:r>
            <a:r>
              <a:rPr lang="ko-KR" altLang="en-US" sz="1600" dirty="0" smtClean="0">
                <a:latin typeface="THE명품고딕EB" panose="02020603020101020101" pitchFamily="18" charset="-127"/>
                <a:ea typeface="THE명품고딕EB" panose="02020603020101020101" pitchFamily="18" charset="-127"/>
              </a:rPr>
              <a:t>네오스쿨 </a:t>
            </a:r>
            <a:r>
              <a:rPr lang="en-US" altLang="ko-KR" sz="1600" dirty="0" smtClean="0">
                <a:latin typeface="THE명품고딕EB" panose="02020603020101020101" pitchFamily="18" charset="-127"/>
                <a:ea typeface="THE명품고딕EB" panose="02020603020101020101" pitchFamily="18" charset="-127"/>
              </a:rPr>
              <a:t>”</a:t>
            </a:r>
            <a:endParaRPr lang="ko-KR" altLang="en-US" sz="1600" dirty="0">
              <a:latin typeface="THE명품고딕EB" panose="02020603020101020101" pitchFamily="18" charset="-127"/>
              <a:ea typeface="THE명품고딕EB" panose="02020603020101020101" pitchFamily="18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4748839" y="3339975"/>
            <a:ext cx="3960440" cy="2952328"/>
            <a:chOff x="4748839" y="3212976"/>
            <a:chExt cx="3960440" cy="2952328"/>
          </a:xfrm>
        </p:grpSpPr>
        <p:sp>
          <p:nvSpPr>
            <p:cNvPr id="12" name="TextBox 11"/>
            <p:cNvSpPr txBox="1"/>
            <p:nvPr/>
          </p:nvSpPr>
          <p:spPr>
            <a:xfrm>
              <a:off x="4748839" y="5888305"/>
              <a:ext cx="39604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유학생</a:t>
              </a:r>
              <a:r>
                <a:rPr lang="en-US" altLang="ko-KR" sz="1200" dirty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 </a:t>
              </a:r>
              <a:r>
                <a:rPr lang="ko-KR" altLang="en-US" sz="1200" dirty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및 외국인 관련 종합 </a:t>
              </a:r>
              <a:r>
                <a:rPr lang="ko-KR" altLang="en-US" sz="1200" dirty="0" err="1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컨시어지</a:t>
              </a:r>
              <a:r>
                <a:rPr lang="ko-KR" altLang="en-US" sz="1200" dirty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 전문기업</a:t>
              </a: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5545084" y="3212976"/>
              <a:ext cx="2367952" cy="2568145"/>
              <a:chOff x="5545084" y="3212976"/>
              <a:chExt cx="2367952" cy="2568145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1461" y="3961529"/>
                <a:ext cx="1455199" cy="562677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5084" y="3212976"/>
                <a:ext cx="2367952" cy="591988"/>
              </a:xfrm>
              <a:prstGeom prst="rect">
                <a:avLst/>
              </a:prstGeom>
            </p:spPr>
          </p:pic>
          <p:grpSp>
            <p:nvGrpSpPr>
              <p:cNvPr id="25" name="그룹 24"/>
              <p:cNvGrpSpPr/>
              <p:nvPr/>
            </p:nvGrpSpPr>
            <p:grpSpPr>
              <a:xfrm>
                <a:off x="5828960" y="4866231"/>
                <a:ext cx="1800201" cy="461665"/>
                <a:chOff x="5936972" y="4866231"/>
                <a:chExt cx="1800201" cy="461665"/>
              </a:xfrm>
            </p:grpSpPr>
            <p:sp>
              <p:nvSpPr>
                <p:cNvPr id="51" name="직사각형 50"/>
                <p:cNvSpPr/>
                <p:nvPr/>
              </p:nvSpPr>
              <p:spPr>
                <a:xfrm>
                  <a:off x="6157793" y="5070204"/>
                  <a:ext cx="1366535" cy="9490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5936972" y="4866231"/>
                  <a:ext cx="18002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 smtClean="0">
                      <a:latin typeface="THE명품고딕EB" panose="02020603020101020101" pitchFamily="18" charset="-127"/>
                      <a:ea typeface="THE명품고딕EB" panose="02020603020101020101" pitchFamily="18" charset="-127"/>
                    </a:rPr>
                    <a:t>“ </a:t>
                  </a:r>
                  <a:r>
                    <a:rPr lang="ko-KR" altLang="en-US" sz="1600" dirty="0" err="1" smtClean="0">
                      <a:latin typeface="THE명품고딕EB" panose="02020603020101020101" pitchFamily="18" charset="-127"/>
                      <a:ea typeface="THE명품고딕EB" panose="02020603020101020101" pitchFamily="18" charset="-127"/>
                    </a:rPr>
                    <a:t>에클레시아</a:t>
                  </a:r>
                  <a:r>
                    <a:rPr lang="ko-KR" altLang="en-US" sz="1600" dirty="0" smtClean="0">
                      <a:latin typeface="THE명품고딕EB" panose="02020603020101020101" pitchFamily="18" charset="-127"/>
                      <a:ea typeface="THE명품고딕EB" panose="02020603020101020101" pitchFamily="18" charset="-127"/>
                    </a:rPr>
                    <a:t> </a:t>
                  </a:r>
                  <a:r>
                    <a:rPr lang="en-US" altLang="ko-KR" sz="1600" dirty="0" smtClean="0">
                      <a:latin typeface="THE명품고딕EB" panose="02020603020101020101" pitchFamily="18" charset="-127"/>
                      <a:ea typeface="THE명품고딕EB" panose="02020603020101020101" pitchFamily="18" charset="-127"/>
                    </a:rPr>
                    <a:t>”</a:t>
                  </a:r>
                  <a:endParaRPr lang="ko-KR" altLang="en-US" sz="1600" dirty="0">
                    <a:latin typeface="THE명품고딕EB" panose="02020603020101020101" pitchFamily="18" charset="-127"/>
                    <a:ea typeface="THE명품고딕EB" panose="02020603020101020101" pitchFamily="18" charset="-127"/>
                  </a:endParaRPr>
                </a:p>
              </p:txBody>
            </p:sp>
          </p:grpSp>
          <p:grpSp>
            <p:nvGrpSpPr>
              <p:cNvPr id="24" name="그룹 23"/>
              <p:cNvGrpSpPr/>
              <p:nvPr/>
            </p:nvGrpSpPr>
            <p:grpSpPr>
              <a:xfrm>
                <a:off x="5828960" y="5319456"/>
                <a:ext cx="1800201" cy="461665"/>
                <a:chOff x="5976965" y="5319456"/>
                <a:chExt cx="1800201" cy="461665"/>
              </a:xfrm>
            </p:grpSpPr>
            <p:sp>
              <p:nvSpPr>
                <p:cNvPr id="52" name="직사각형 51"/>
                <p:cNvSpPr/>
                <p:nvPr/>
              </p:nvSpPr>
              <p:spPr>
                <a:xfrm>
                  <a:off x="6428807" y="5523429"/>
                  <a:ext cx="879497" cy="94905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5976965" y="5319456"/>
                  <a:ext cx="18002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 smtClean="0">
                      <a:latin typeface="THE명품고딕EB" panose="02020603020101020101" pitchFamily="18" charset="-127"/>
                      <a:ea typeface="THE명품고딕EB" panose="02020603020101020101" pitchFamily="18" charset="-127"/>
                    </a:rPr>
                    <a:t>“ LOKA</a:t>
                  </a:r>
                  <a:r>
                    <a:rPr lang="ko-KR" altLang="en-US" sz="1600" dirty="0" smtClean="0">
                      <a:latin typeface="THE명품고딕EB" panose="02020603020101020101" pitchFamily="18" charset="-127"/>
                      <a:ea typeface="THE명품고딕EB" panose="02020603020101020101" pitchFamily="18" charset="-127"/>
                    </a:rPr>
                    <a:t> </a:t>
                  </a:r>
                  <a:r>
                    <a:rPr lang="en-US" altLang="ko-KR" sz="1600" dirty="0" smtClean="0">
                      <a:latin typeface="THE명품고딕EB" panose="02020603020101020101" pitchFamily="18" charset="-127"/>
                      <a:ea typeface="THE명품고딕EB" panose="02020603020101020101" pitchFamily="18" charset="-127"/>
                    </a:rPr>
                    <a:t>”</a:t>
                  </a:r>
                  <a:endParaRPr lang="ko-KR" altLang="en-US" sz="1600" dirty="0">
                    <a:latin typeface="THE명품고딕EB" panose="02020603020101020101" pitchFamily="18" charset="-127"/>
                    <a:ea typeface="THE명품고딕EB" panose="02020603020101020101" pitchFamily="18" charset="-127"/>
                  </a:endParaRPr>
                </a:p>
              </p:txBody>
            </p:sp>
          </p:grpSp>
        </p:grpSp>
      </p:grpSp>
      <p:grpSp>
        <p:nvGrpSpPr>
          <p:cNvPr id="55" name="그룹 54"/>
          <p:cNvGrpSpPr/>
          <p:nvPr/>
        </p:nvGrpSpPr>
        <p:grpSpPr>
          <a:xfrm>
            <a:off x="255409" y="3476747"/>
            <a:ext cx="4151638" cy="2831115"/>
            <a:chOff x="245560" y="3476747"/>
            <a:chExt cx="4151638" cy="2831115"/>
          </a:xfrm>
        </p:grpSpPr>
        <p:sp>
          <p:nvSpPr>
            <p:cNvPr id="49" name="직사각형 48"/>
            <p:cNvSpPr/>
            <p:nvPr/>
          </p:nvSpPr>
          <p:spPr>
            <a:xfrm>
              <a:off x="2632988" y="5670744"/>
              <a:ext cx="1722988" cy="949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02994" y="5675315"/>
              <a:ext cx="1296144" cy="949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600044" y="5212763"/>
              <a:ext cx="1296144" cy="949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781" y="4052811"/>
              <a:ext cx="1302091" cy="87191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621" y="4052812"/>
              <a:ext cx="1167190" cy="87191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3603" y="3476747"/>
              <a:ext cx="1800225" cy="352425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325680" y="5008789"/>
              <a:ext cx="1800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latin typeface="THE명품고딕EB" panose="02020603020101020101" pitchFamily="18" charset="-127"/>
                  <a:ea typeface="THE명품고딕EB" panose="02020603020101020101" pitchFamily="18" charset="-127"/>
                </a:rPr>
                <a:t>“ </a:t>
              </a:r>
              <a:r>
                <a:rPr lang="ko-KR" altLang="en-US" sz="1600" dirty="0" err="1" smtClean="0">
                  <a:latin typeface="THE명품고딕EB" panose="02020603020101020101" pitchFamily="18" charset="-127"/>
                  <a:ea typeface="THE명품고딕EB" panose="02020603020101020101" pitchFamily="18" charset="-127"/>
                </a:rPr>
                <a:t>백만블로거</a:t>
              </a:r>
              <a:r>
                <a:rPr lang="ko-KR" altLang="en-US" sz="1600" dirty="0" smtClean="0">
                  <a:latin typeface="THE명품고딕EB" panose="02020603020101020101" pitchFamily="18" charset="-127"/>
                  <a:ea typeface="THE명품고딕EB" panose="02020603020101020101" pitchFamily="18" charset="-127"/>
                </a:rPr>
                <a:t> </a:t>
              </a:r>
              <a:r>
                <a:rPr lang="en-US" altLang="ko-KR" sz="1600" dirty="0" smtClean="0">
                  <a:latin typeface="THE명품고딕EB" panose="02020603020101020101" pitchFamily="18" charset="-127"/>
                  <a:ea typeface="THE명품고딕EB" panose="02020603020101020101" pitchFamily="18" charset="-127"/>
                </a:rPr>
                <a:t>”</a:t>
              </a:r>
              <a:endParaRPr lang="ko-KR" altLang="en-US" sz="1600" dirty="0">
                <a:latin typeface="THE명품고딕EB" panose="02020603020101020101" pitchFamily="18" charset="-127"/>
                <a:ea typeface="THE명품고딕EB" panose="0202060302010102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23514" y="5470454"/>
              <a:ext cx="1800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latin typeface="THE명품고딕EB" panose="02020603020101020101" pitchFamily="18" charset="-127"/>
                  <a:ea typeface="THE명품고딕EB" panose="02020603020101020101" pitchFamily="18" charset="-127"/>
                </a:rPr>
                <a:t>“ </a:t>
              </a:r>
              <a:r>
                <a:rPr lang="ko-KR" altLang="en-US" sz="1600" dirty="0" err="1" smtClean="0">
                  <a:latin typeface="THE명품고딕EB" panose="02020603020101020101" pitchFamily="18" charset="-127"/>
                  <a:ea typeface="THE명품고딕EB" panose="02020603020101020101" pitchFamily="18" charset="-127"/>
                </a:rPr>
                <a:t>오월의하늘</a:t>
              </a:r>
              <a:r>
                <a:rPr lang="ko-KR" altLang="en-US" sz="1600" dirty="0" smtClean="0">
                  <a:latin typeface="THE명품고딕EB" panose="02020603020101020101" pitchFamily="18" charset="-127"/>
                  <a:ea typeface="THE명품고딕EB" panose="02020603020101020101" pitchFamily="18" charset="-127"/>
                </a:rPr>
                <a:t> </a:t>
              </a:r>
              <a:r>
                <a:rPr lang="en-US" altLang="ko-KR" sz="1600" dirty="0" smtClean="0">
                  <a:latin typeface="THE명품고딕EB" panose="02020603020101020101" pitchFamily="18" charset="-127"/>
                  <a:ea typeface="THE명품고딕EB" panose="02020603020101020101" pitchFamily="18" charset="-127"/>
                </a:rPr>
                <a:t>”</a:t>
              </a:r>
              <a:endParaRPr lang="ko-KR" altLang="en-US" sz="1600" dirty="0">
                <a:latin typeface="THE명품고딕EB" panose="02020603020101020101" pitchFamily="18" charset="-127"/>
                <a:ea typeface="THE명품고딕EB" panose="0202060302010102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96997" y="5462014"/>
              <a:ext cx="1800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latin typeface="THE명품고딕EB" panose="02020603020101020101" pitchFamily="18" charset="-127"/>
                  <a:ea typeface="THE명품고딕EB" panose="02020603020101020101" pitchFamily="18" charset="-127"/>
                </a:rPr>
                <a:t>“ </a:t>
              </a:r>
              <a:r>
                <a:rPr lang="ko-KR" altLang="en-US" sz="1600" dirty="0" err="1" smtClean="0">
                  <a:latin typeface="THE명품고딕EB" panose="02020603020101020101" pitchFamily="18" charset="-127"/>
                  <a:ea typeface="THE명품고딕EB" panose="02020603020101020101" pitchFamily="18" charset="-127"/>
                </a:rPr>
                <a:t>브로컨설팅그룹</a:t>
              </a:r>
              <a:r>
                <a:rPr lang="ko-KR" altLang="en-US" sz="1600" dirty="0" smtClean="0">
                  <a:latin typeface="THE명품고딕EB" panose="02020603020101020101" pitchFamily="18" charset="-127"/>
                  <a:ea typeface="THE명품고딕EB" panose="02020603020101020101" pitchFamily="18" charset="-127"/>
                </a:rPr>
                <a:t> </a:t>
              </a:r>
              <a:r>
                <a:rPr lang="en-US" altLang="ko-KR" sz="1600" dirty="0" smtClean="0">
                  <a:latin typeface="THE명품고딕EB" panose="02020603020101020101" pitchFamily="18" charset="-127"/>
                  <a:ea typeface="THE명품고딕EB" panose="02020603020101020101" pitchFamily="18" charset="-127"/>
                </a:rPr>
                <a:t>”</a:t>
              </a:r>
              <a:endParaRPr lang="ko-KR" altLang="en-US" sz="1600" dirty="0">
                <a:latin typeface="THE명품고딕EB" panose="02020603020101020101" pitchFamily="18" charset="-127"/>
                <a:ea typeface="THE명품고딕EB" panose="02020603020101020101" pitchFamily="18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45560" y="6030863"/>
              <a:ext cx="39604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latin typeface="THE명품고딕M" panose="02020603020101020101" pitchFamily="18" charset="-127"/>
                  <a:ea typeface="THE명품고딕M" panose="02020603020101020101" pitchFamily="18" charset="-127"/>
                </a:rPr>
                <a:t>온라인마케팅 전문 기업</a:t>
              </a:r>
              <a:endParaRPr lang="ko-KR" altLang="en-US" sz="1200" dirty="0">
                <a:latin typeface="THE명품고딕M" panose="02020603020101020101" pitchFamily="18" charset="-127"/>
                <a:ea typeface="THE명품고딕M" panose="02020603020101020101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449634" y="3140968"/>
            <a:ext cx="8259645" cy="0"/>
          </a:xfrm>
          <a:prstGeom prst="line">
            <a:avLst/>
          </a:prstGeom>
          <a:ln>
            <a:solidFill>
              <a:srgbClr val="D9D9D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4579456" y="1052736"/>
            <a:ext cx="0" cy="5438573"/>
          </a:xfrm>
          <a:prstGeom prst="line">
            <a:avLst/>
          </a:prstGeom>
          <a:ln>
            <a:solidFill>
              <a:srgbClr val="D9D9D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081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690</Words>
  <Application>Microsoft Office PowerPoint</Application>
  <PresentationFormat>화면 슬라이드 쇼(4:3)</PresentationFormat>
  <Paragraphs>145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30" baseType="lpstr">
      <vt:lpstr>Britannic Bold</vt:lpstr>
      <vt:lpstr>THE명품고딕B</vt:lpstr>
      <vt:lpstr>THE명품고딕EB</vt:lpstr>
      <vt:lpstr>THE명품고딕M</vt:lpstr>
      <vt:lpstr>THE명품고딕R</vt:lpstr>
      <vt:lpstr>나눔명조</vt:lpstr>
      <vt:lpstr>나눔바른고딕</vt:lpstr>
      <vt:lpstr>더페이스샵 잉크립퀴드체</vt:lpstr>
      <vt:lpstr>맑은 고딕</vt:lpstr>
      <vt:lpstr>조선일보명조</vt:lpstr>
      <vt:lpstr>Angsana New</vt:lpstr>
      <vt:lpstr>AR BLANCA</vt:lpstr>
      <vt:lpstr>Arial</vt:lpstr>
      <vt:lpstr>AvantGarde Bk BT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김소담</dc:creator>
  <cp:lastModifiedBy>Stan</cp:lastModifiedBy>
  <cp:revision>161</cp:revision>
  <dcterms:created xsi:type="dcterms:W3CDTF">2014-11-03T18:37:43Z</dcterms:created>
  <dcterms:modified xsi:type="dcterms:W3CDTF">2018-01-31T08:13:33Z</dcterms:modified>
</cp:coreProperties>
</file>